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Instrument Sans"/>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InstrumentSans-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InstrumentSans-italic.fntdata"/><Relationship Id="rId14" Type="http://schemas.openxmlformats.org/officeDocument/2006/relationships/font" Target="fonts/InstrumentSans-bold.fntdata"/><Relationship Id="rId16" Type="http://schemas.openxmlformats.org/officeDocument/2006/relationships/font" Target="fonts/Instrumen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2A2A2D">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5.png"/><Relationship Id="rId11" Type="http://schemas.openxmlformats.org/officeDocument/2006/relationships/image" Target="../media/image25.png"/><Relationship Id="rId10" Type="http://schemas.openxmlformats.org/officeDocument/2006/relationships/image" Target="../media/image26.png"/><Relationship Id="rId12"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2.png"/><Relationship Id="rId10" Type="http://schemas.openxmlformats.org/officeDocument/2006/relationships/image" Target="../media/image35.png"/><Relationship Id="rId9"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1"/>
          <p:cNvSpPr/>
          <p:nvPr/>
        </p:nvSpPr>
        <p:spPr>
          <a:xfrm>
            <a:off x="793790" y="2700099"/>
            <a:ext cx="7556421" cy="212633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BCCCE"/>
              </a:buClr>
              <a:buSzPts val="4450"/>
              <a:buFont typeface="Instrument Sans"/>
              <a:buNone/>
            </a:pPr>
            <a:r>
              <a:rPr b="0" i="0" lang="en-US" sz="4450" u="none" cap="none" strike="noStrike">
                <a:solidFill>
                  <a:srgbClr val="CBCCCE"/>
                </a:solidFill>
                <a:latin typeface="Instrument Sans"/>
                <a:ea typeface="Instrument Sans"/>
                <a:cs typeface="Instrument Sans"/>
                <a:sym typeface="Instrument Sans"/>
              </a:rPr>
              <a:t>Anatomy of a Block: Hash Functions, Block Structure &amp; Chain Formation</a:t>
            </a:r>
            <a:endParaRPr b="0" i="0" sz="4450" u="none" cap="none" strike="noStrike"/>
          </a:p>
        </p:txBody>
      </p:sp>
      <p:sp>
        <p:nvSpPr>
          <p:cNvPr id="50" name="Google Shape;50;p11"/>
          <p:cNvSpPr/>
          <p:nvPr/>
        </p:nvSpPr>
        <p:spPr>
          <a:xfrm>
            <a:off x="793790" y="5166598"/>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p:nvPr/>
        </p:nvSpPr>
        <p:spPr>
          <a:xfrm>
            <a:off x="793790" y="1890713"/>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BCCCE"/>
              </a:buClr>
              <a:buSzPts val="4450"/>
              <a:buFont typeface="Instrument Sans"/>
              <a:buNone/>
            </a:pPr>
            <a:r>
              <a:rPr b="0" i="0" lang="en-US" sz="4450" u="none" cap="none" strike="noStrike">
                <a:solidFill>
                  <a:srgbClr val="CBCCCE"/>
                </a:solidFill>
                <a:latin typeface="Instrument Sans"/>
                <a:ea typeface="Instrument Sans"/>
                <a:cs typeface="Instrument Sans"/>
                <a:sym typeface="Instrument Sans"/>
              </a:rPr>
              <a:t>What is a Block?</a:t>
            </a:r>
            <a:endParaRPr b="0" i="0" sz="4450" u="none" cap="none" strike="noStrike"/>
          </a:p>
        </p:txBody>
      </p:sp>
      <p:sp>
        <p:nvSpPr>
          <p:cNvPr id="57" name="Google Shape;57;p12"/>
          <p:cNvSpPr/>
          <p:nvPr/>
        </p:nvSpPr>
        <p:spPr>
          <a:xfrm>
            <a:off x="793790" y="3053120"/>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A block is a fundamental unit of data storage in a blockchain. It acts like a digital file folder, securely containing verified transaction records and other essential information. Each block is cryptographically linked to the previous one.</a:t>
            </a:r>
            <a:endParaRPr b="0" i="0" sz="1750" u="none" cap="none" strike="noStrike"/>
          </a:p>
        </p:txBody>
      </p:sp>
      <p:sp>
        <p:nvSpPr>
          <p:cNvPr id="58" name="Google Shape;58;p12"/>
          <p:cNvSpPr/>
          <p:nvPr/>
        </p:nvSpPr>
        <p:spPr>
          <a:xfrm>
            <a:off x="793790" y="426089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BCCCE"/>
              </a:buClr>
              <a:buSzPts val="2200"/>
              <a:buFont typeface="Instrument Sans"/>
              <a:buNone/>
            </a:pPr>
            <a:r>
              <a:rPr b="0" i="0" lang="en-US" sz="2200" u="none" cap="none" strike="noStrike">
                <a:solidFill>
                  <a:srgbClr val="CBCCCE"/>
                </a:solidFill>
                <a:latin typeface="Instrument Sans"/>
                <a:ea typeface="Instrument Sans"/>
                <a:cs typeface="Instrument Sans"/>
                <a:sym typeface="Instrument Sans"/>
              </a:rPr>
              <a:t>Definition</a:t>
            </a:r>
            <a:endParaRPr b="0" i="0" sz="2200" u="none" cap="none" strike="noStrike"/>
          </a:p>
        </p:txBody>
      </p:sp>
      <p:sp>
        <p:nvSpPr>
          <p:cNvPr id="59" name="Google Shape;59;p12"/>
          <p:cNvSpPr/>
          <p:nvPr/>
        </p:nvSpPr>
        <p:spPr>
          <a:xfrm>
            <a:off x="793790" y="4842034"/>
            <a:ext cx="3978116"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A block is a container for data records.</a:t>
            </a:r>
            <a:endParaRPr b="0" i="0" sz="1750" u="none" cap="none" strike="noStrike"/>
          </a:p>
        </p:txBody>
      </p:sp>
      <p:sp>
        <p:nvSpPr>
          <p:cNvPr id="60" name="Google Shape;60;p12"/>
          <p:cNvSpPr/>
          <p:nvPr/>
        </p:nvSpPr>
        <p:spPr>
          <a:xfrm>
            <a:off x="793790" y="5771912"/>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It's cryptographically secured.</a:t>
            </a:r>
            <a:endParaRPr b="0" i="0" sz="1750" u="none" cap="none" strike="noStrike"/>
          </a:p>
        </p:txBody>
      </p:sp>
      <p:sp>
        <p:nvSpPr>
          <p:cNvPr id="61" name="Google Shape;61;p12"/>
          <p:cNvSpPr/>
          <p:nvPr/>
        </p:nvSpPr>
        <p:spPr>
          <a:xfrm>
            <a:off x="5332928" y="426089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BCCCE"/>
              </a:buClr>
              <a:buSzPts val="2200"/>
              <a:buFont typeface="Instrument Sans"/>
              <a:buNone/>
            </a:pPr>
            <a:r>
              <a:rPr b="0" i="0" lang="en-US" sz="2200" u="none" cap="none" strike="noStrike">
                <a:solidFill>
                  <a:srgbClr val="CBCCCE"/>
                </a:solidFill>
                <a:latin typeface="Instrument Sans"/>
                <a:ea typeface="Instrument Sans"/>
                <a:cs typeface="Instrument Sans"/>
                <a:sym typeface="Instrument Sans"/>
              </a:rPr>
              <a:t>Analogy</a:t>
            </a:r>
            <a:endParaRPr b="0" i="0" sz="2200" u="none" cap="none" strike="noStrike"/>
          </a:p>
        </p:txBody>
      </p:sp>
      <p:sp>
        <p:nvSpPr>
          <p:cNvPr id="62" name="Google Shape;62;p12"/>
          <p:cNvSpPr/>
          <p:nvPr/>
        </p:nvSpPr>
        <p:spPr>
          <a:xfrm>
            <a:off x="5332928" y="4842034"/>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Think of it as a digital file folder.</a:t>
            </a:r>
            <a:endParaRPr b="0" i="0" sz="1750" u="none" cap="none" strike="noStrike"/>
          </a:p>
        </p:txBody>
      </p:sp>
      <p:sp>
        <p:nvSpPr>
          <p:cNvPr id="63" name="Google Shape;63;p12"/>
          <p:cNvSpPr/>
          <p:nvPr/>
        </p:nvSpPr>
        <p:spPr>
          <a:xfrm>
            <a:off x="5332928" y="5409009"/>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It holds important documents.</a:t>
            </a:r>
            <a:endParaRPr b="0" i="0" sz="1750" u="none" cap="none" strike="noStrike"/>
          </a:p>
        </p:txBody>
      </p:sp>
      <p:sp>
        <p:nvSpPr>
          <p:cNvPr id="64" name="Google Shape;64;p12"/>
          <p:cNvSpPr/>
          <p:nvPr/>
        </p:nvSpPr>
        <p:spPr>
          <a:xfrm>
            <a:off x="9872067" y="426089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BCCCE"/>
              </a:buClr>
              <a:buSzPts val="2200"/>
              <a:buFont typeface="Instrument Sans"/>
              <a:buNone/>
            </a:pPr>
            <a:r>
              <a:rPr b="0" i="0" lang="en-US" sz="2200" u="none" cap="none" strike="noStrike">
                <a:solidFill>
                  <a:srgbClr val="CBCCCE"/>
                </a:solidFill>
                <a:latin typeface="Instrument Sans"/>
                <a:ea typeface="Instrument Sans"/>
                <a:cs typeface="Instrument Sans"/>
                <a:sym typeface="Instrument Sans"/>
              </a:rPr>
              <a:t>Key Components</a:t>
            </a:r>
            <a:endParaRPr b="0" i="0" sz="2200" u="none" cap="none" strike="noStrike"/>
          </a:p>
        </p:txBody>
      </p:sp>
      <p:sp>
        <p:nvSpPr>
          <p:cNvPr id="65" name="Google Shape;65;p12"/>
          <p:cNvSpPr/>
          <p:nvPr/>
        </p:nvSpPr>
        <p:spPr>
          <a:xfrm>
            <a:off x="9872067" y="4842034"/>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Stores transactions.</a:t>
            </a:r>
            <a:endParaRPr b="0" i="0" sz="1750" u="none" cap="none" strike="noStrike"/>
          </a:p>
        </p:txBody>
      </p:sp>
      <p:sp>
        <p:nvSpPr>
          <p:cNvPr id="66" name="Google Shape;66;p12"/>
          <p:cNvSpPr/>
          <p:nvPr/>
        </p:nvSpPr>
        <p:spPr>
          <a:xfrm>
            <a:off x="9872067" y="5409009"/>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Includes metadata about the block.</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p:nvPr/>
        </p:nvSpPr>
        <p:spPr>
          <a:xfrm>
            <a:off x="643652" y="505658"/>
            <a:ext cx="5493425" cy="57471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BCCCE"/>
              </a:buClr>
              <a:buSzPts val="3600"/>
              <a:buFont typeface="Instrument Sans"/>
              <a:buNone/>
            </a:pPr>
            <a:r>
              <a:rPr b="0" i="0" lang="en-US" sz="3600" u="none" cap="none" strike="noStrike">
                <a:solidFill>
                  <a:srgbClr val="CBCCCE"/>
                </a:solidFill>
                <a:latin typeface="Instrument Sans"/>
                <a:ea typeface="Instrument Sans"/>
                <a:cs typeface="Instrument Sans"/>
                <a:sym typeface="Instrument Sans"/>
              </a:rPr>
              <a:t>Block Structure Overview</a:t>
            </a:r>
            <a:endParaRPr b="0" i="0" sz="3600" u="none" cap="none" strike="noStrike"/>
          </a:p>
        </p:txBody>
      </p:sp>
      <p:sp>
        <p:nvSpPr>
          <p:cNvPr id="73" name="Google Shape;73;p13"/>
          <p:cNvSpPr/>
          <p:nvPr/>
        </p:nvSpPr>
        <p:spPr>
          <a:xfrm>
            <a:off x="643652" y="1448157"/>
            <a:ext cx="13343096" cy="58864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Each block is composed of two main parts: the block header and a list of transactions. The header contains critical metadata, while the transactions are the actual data records.</a:t>
            </a:r>
            <a:endParaRPr b="0" i="0" sz="1400" u="none" cap="none" strike="noStrike"/>
          </a:p>
        </p:txBody>
      </p:sp>
      <p:pic>
        <p:nvPicPr>
          <p:cNvPr descr="preencoded.png" id="74" name="Google Shape;74;p13"/>
          <p:cNvPicPr preferRelativeResize="0"/>
          <p:nvPr/>
        </p:nvPicPr>
        <p:blipFill rotWithShape="1">
          <a:blip r:embed="rId3">
            <a:alphaModFix/>
          </a:blip>
          <a:srcRect b="0" l="0" r="0" t="0"/>
          <a:stretch/>
        </p:blipFill>
        <p:spPr>
          <a:xfrm>
            <a:off x="3318867" y="2243614"/>
            <a:ext cx="1320879" cy="1059537"/>
          </a:xfrm>
          <a:prstGeom prst="rect">
            <a:avLst/>
          </a:prstGeom>
          <a:noFill/>
          <a:ln>
            <a:noFill/>
          </a:ln>
        </p:spPr>
      </p:pic>
      <p:pic>
        <p:nvPicPr>
          <p:cNvPr descr="preencoded.png" id="75" name="Google Shape;75;p13"/>
          <p:cNvPicPr preferRelativeResize="0"/>
          <p:nvPr/>
        </p:nvPicPr>
        <p:blipFill rotWithShape="1">
          <a:blip r:embed="rId4">
            <a:alphaModFix/>
          </a:blip>
          <a:srcRect b="0" l="0" r="0" t="0"/>
          <a:stretch/>
        </p:blipFill>
        <p:spPr>
          <a:xfrm>
            <a:off x="3849886" y="2743081"/>
            <a:ext cx="258604" cy="323255"/>
          </a:xfrm>
          <a:prstGeom prst="rect">
            <a:avLst/>
          </a:prstGeom>
          <a:noFill/>
          <a:ln>
            <a:noFill/>
          </a:ln>
        </p:spPr>
      </p:pic>
      <p:sp>
        <p:nvSpPr>
          <p:cNvPr id="76" name="Google Shape;76;p13"/>
          <p:cNvSpPr/>
          <p:nvPr/>
        </p:nvSpPr>
        <p:spPr>
          <a:xfrm>
            <a:off x="4823579" y="2427446"/>
            <a:ext cx="2298859" cy="2872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1800"/>
              <a:buFont typeface="Instrument Sans"/>
              <a:buNone/>
            </a:pPr>
            <a:r>
              <a:rPr b="0" i="0" lang="en-US" sz="1800" u="none" cap="none" strike="noStrike">
                <a:solidFill>
                  <a:srgbClr val="CFD0D8"/>
                </a:solidFill>
                <a:latin typeface="Instrument Sans"/>
                <a:ea typeface="Instrument Sans"/>
                <a:cs typeface="Instrument Sans"/>
                <a:sym typeface="Instrument Sans"/>
              </a:rPr>
              <a:t>Transactions</a:t>
            </a:r>
            <a:endParaRPr b="0" i="0" sz="1800" u="none" cap="none" strike="noStrike"/>
          </a:p>
        </p:txBody>
      </p:sp>
      <p:sp>
        <p:nvSpPr>
          <p:cNvPr id="77" name="Google Shape;77;p13"/>
          <p:cNvSpPr/>
          <p:nvPr/>
        </p:nvSpPr>
        <p:spPr>
          <a:xfrm>
            <a:off x="4823579" y="2824996"/>
            <a:ext cx="2529007" cy="29432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List of all verified transactions</a:t>
            </a:r>
            <a:endParaRPr b="0" i="0" sz="1400" u="none" cap="none" strike="noStrike"/>
          </a:p>
        </p:txBody>
      </p:sp>
      <p:sp>
        <p:nvSpPr>
          <p:cNvPr id="78" name="Google Shape;78;p13"/>
          <p:cNvSpPr/>
          <p:nvPr/>
        </p:nvSpPr>
        <p:spPr>
          <a:xfrm>
            <a:off x="4685705" y="3316605"/>
            <a:ext cx="9255085" cy="11430"/>
          </a:xfrm>
          <a:prstGeom prst="roundRect">
            <a:avLst>
              <a:gd fmla="val 675802"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9" name="Google Shape;79;p13"/>
          <p:cNvPicPr preferRelativeResize="0"/>
          <p:nvPr/>
        </p:nvPicPr>
        <p:blipFill rotWithShape="1">
          <a:blip r:embed="rId5">
            <a:alphaModFix/>
          </a:blip>
          <a:srcRect b="0" l="0" r="0" t="0"/>
          <a:stretch/>
        </p:blipFill>
        <p:spPr>
          <a:xfrm>
            <a:off x="2658428" y="3349109"/>
            <a:ext cx="2641878" cy="1059537"/>
          </a:xfrm>
          <a:prstGeom prst="rect">
            <a:avLst/>
          </a:prstGeom>
          <a:noFill/>
          <a:ln>
            <a:noFill/>
          </a:ln>
        </p:spPr>
      </p:pic>
      <p:pic>
        <p:nvPicPr>
          <p:cNvPr descr="preencoded.png" id="80" name="Google Shape;80;p13"/>
          <p:cNvPicPr preferRelativeResize="0"/>
          <p:nvPr/>
        </p:nvPicPr>
        <p:blipFill rotWithShape="1">
          <a:blip r:embed="rId6">
            <a:alphaModFix/>
          </a:blip>
          <a:srcRect b="0" l="0" r="0" t="0"/>
          <a:stretch/>
        </p:blipFill>
        <p:spPr>
          <a:xfrm>
            <a:off x="3850005" y="3717250"/>
            <a:ext cx="258604" cy="323255"/>
          </a:xfrm>
          <a:prstGeom prst="rect">
            <a:avLst/>
          </a:prstGeom>
          <a:noFill/>
          <a:ln>
            <a:noFill/>
          </a:ln>
        </p:spPr>
      </p:pic>
      <p:sp>
        <p:nvSpPr>
          <p:cNvPr id="81" name="Google Shape;81;p13"/>
          <p:cNvSpPr/>
          <p:nvPr/>
        </p:nvSpPr>
        <p:spPr>
          <a:xfrm>
            <a:off x="5484138" y="3532942"/>
            <a:ext cx="1975366" cy="2872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1800"/>
              <a:buFont typeface="Instrument Sans"/>
              <a:buNone/>
            </a:pPr>
            <a:r>
              <a:rPr b="0" i="0" lang="en-US" sz="1800" u="none" cap="none" strike="noStrike">
                <a:solidFill>
                  <a:srgbClr val="CFD0D8"/>
                </a:solidFill>
                <a:latin typeface="Instrument Sans"/>
                <a:ea typeface="Instrument Sans"/>
                <a:cs typeface="Instrument Sans"/>
                <a:sym typeface="Instrument Sans"/>
              </a:rPr>
              <a:t>Merkle Root</a:t>
            </a:r>
            <a:endParaRPr b="0" i="0" sz="1800" u="none" cap="none" strike="noStrike"/>
          </a:p>
        </p:txBody>
      </p:sp>
      <p:sp>
        <p:nvSpPr>
          <p:cNvPr id="82" name="Google Shape;82;p13"/>
          <p:cNvSpPr/>
          <p:nvPr/>
        </p:nvSpPr>
        <p:spPr>
          <a:xfrm>
            <a:off x="5484138" y="3930491"/>
            <a:ext cx="1975366" cy="29432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Hash of all transactions</a:t>
            </a:r>
            <a:endParaRPr b="0" i="0" sz="1400" u="none" cap="none" strike="noStrike"/>
          </a:p>
        </p:txBody>
      </p:sp>
      <p:sp>
        <p:nvSpPr>
          <p:cNvPr id="83" name="Google Shape;83;p13"/>
          <p:cNvSpPr/>
          <p:nvPr/>
        </p:nvSpPr>
        <p:spPr>
          <a:xfrm>
            <a:off x="5346263" y="4422100"/>
            <a:ext cx="8594527" cy="11430"/>
          </a:xfrm>
          <a:prstGeom prst="roundRect">
            <a:avLst>
              <a:gd fmla="val 675802"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4" name="Google Shape;84;p13"/>
          <p:cNvPicPr preferRelativeResize="0"/>
          <p:nvPr/>
        </p:nvPicPr>
        <p:blipFill rotWithShape="1">
          <a:blip r:embed="rId7">
            <a:alphaModFix/>
          </a:blip>
          <a:srcRect b="0" l="0" r="0" t="0"/>
          <a:stretch/>
        </p:blipFill>
        <p:spPr>
          <a:xfrm>
            <a:off x="1997869" y="4454604"/>
            <a:ext cx="3962876" cy="1059537"/>
          </a:xfrm>
          <a:prstGeom prst="rect">
            <a:avLst/>
          </a:prstGeom>
          <a:noFill/>
          <a:ln>
            <a:noFill/>
          </a:ln>
        </p:spPr>
      </p:pic>
      <p:pic>
        <p:nvPicPr>
          <p:cNvPr descr="preencoded.png" id="85" name="Google Shape;85;p13"/>
          <p:cNvPicPr preferRelativeResize="0"/>
          <p:nvPr/>
        </p:nvPicPr>
        <p:blipFill rotWithShape="1">
          <a:blip r:embed="rId8">
            <a:alphaModFix/>
          </a:blip>
          <a:srcRect b="0" l="0" r="0" t="0"/>
          <a:stretch/>
        </p:blipFill>
        <p:spPr>
          <a:xfrm>
            <a:off x="3850005" y="4822746"/>
            <a:ext cx="258604" cy="323255"/>
          </a:xfrm>
          <a:prstGeom prst="rect">
            <a:avLst/>
          </a:prstGeom>
          <a:noFill/>
          <a:ln>
            <a:noFill/>
          </a:ln>
        </p:spPr>
      </p:pic>
      <p:sp>
        <p:nvSpPr>
          <p:cNvPr id="86" name="Google Shape;86;p13"/>
          <p:cNvSpPr/>
          <p:nvPr/>
        </p:nvSpPr>
        <p:spPr>
          <a:xfrm>
            <a:off x="6144578" y="4638437"/>
            <a:ext cx="2298859" cy="2872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1800"/>
              <a:buFont typeface="Instrument Sans"/>
              <a:buNone/>
            </a:pPr>
            <a:r>
              <a:rPr b="0" i="0" lang="en-US" sz="1800" u="none" cap="none" strike="noStrike">
                <a:solidFill>
                  <a:srgbClr val="CFD0D8"/>
                </a:solidFill>
                <a:latin typeface="Instrument Sans"/>
                <a:ea typeface="Instrument Sans"/>
                <a:cs typeface="Instrument Sans"/>
                <a:sym typeface="Instrument Sans"/>
              </a:rPr>
              <a:t>Nonce</a:t>
            </a:r>
            <a:endParaRPr b="0" i="0" sz="1800" u="none" cap="none" strike="noStrike"/>
          </a:p>
        </p:txBody>
      </p:sp>
      <p:sp>
        <p:nvSpPr>
          <p:cNvPr id="87" name="Google Shape;87;p13"/>
          <p:cNvSpPr/>
          <p:nvPr/>
        </p:nvSpPr>
        <p:spPr>
          <a:xfrm>
            <a:off x="6144578" y="5035987"/>
            <a:ext cx="2348746" cy="29432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Random number for mining</a:t>
            </a:r>
            <a:endParaRPr b="0" i="0" sz="1400" u="none" cap="none" strike="noStrike"/>
          </a:p>
        </p:txBody>
      </p:sp>
      <p:sp>
        <p:nvSpPr>
          <p:cNvPr id="88" name="Google Shape;88;p13"/>
          <p:cNvSpPr/>
          <p:nvPr/>
        </p:nvSpPr>
        <p:spPr>
          <a:xfrm>
            <a:off x="6006703" y="5527596"/>
            <a:ext cx="7934087" cy="11430"/>
          </a:xfrm>
          <a:prstGeom prst="roundRect">
            <a:avLst>
              <a:gd fmla="val 675802"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13"/>
          <p:cNvPicPr preferRelativeResize="0"/>
          <p:nvPr/>
        </p:nvPicPr>
        <p:blipFill rotWithShape="1">
          <a:blip r:embed="rId9">
            <a:alphaModFix/>
          </a:blip>
          <a:srcRect b="0" l="0" r="0" t="0"/>
          <a:stretch/>
        </p:blipFill>
        <p:spPr>
          <a:xfrm>
            <a:off x="1337429" y="5560100"/>
            <a:ext cx="5283756" cy="1059537"/>
          </a:xfrm>
          <a:prstGeom prst="rect">
            <a:avLst/>
          </a:prstGeom>
          <a:noFill/>
          <a:ln>
            <a:noFill/>
          </a:ln>
        </p:spPr>
      </p:pic>
      <p:pic>
        <p:nvPicPr>
          <p:cNvPr descr="preencoded.png" id="90" name="Google Shape;90;p13"/>
          <p:cNvPicPr preferRelativeResize="0"/>
          <p:nvPr/>
        </p:nvPicPr>
        <p:blipFill rotWithShape="1">
          <a:blip r:embed="rId10">
            <a:alphaModFix/>
          </a:blip>
          <a:srcRect b="0" l="0" r="0" t="0"/>
          <a:stretch/>
        </p:blipFill>
        <p:spPr>
          <a:xfrm>
            <a:off x="3850005" y="5928241"/>
            <a:ext cx="258604" cy="323255"/>
          </a:xfrm>
          <a:prstGeom prst="rect">
            <a:avLst/>
          </a:prstGeom>
          <a:noFill/>
          <a:ln>
            <a:noFill/>
          </a:ln>
        </p:spPr>
      </p:pic>
      <p:sp>
        <p:nvSpPr>
          <p:cNvPr id="91" name="Google Shape;91;p13"/>
          <p:cNvSpPr/>
          <p:nvPr/>
        </p:nvSpPr>
        <p:spPr>
          <a:xfrm>
            <a:off x="6805017" y="5743932"/>
            <a:ext cx="1894403" cy="2872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1800"/>
              <a:buFont typeface="Instrument Sans"/>
              <a:buNone/>
            </a:pPr>
            <a:r>
              <a:rPr b="0" i="0" lang="en-US" sz="1800" u="none" cap="none" strike="noStrike">
                <a:solidFill>
                  <a:srgbClr val="CFD0D8"/>
                </a:solidFill>
                <a:latin typeface="Instrument Sans"/>
                <a:ea typeface="Instrument Sans"/>
                <a:cs typeface="Instrument Sans"/>
                <a:sym typeface="Instrument Sans"/>
              </a:rPr>
              <a:t>Timestamp</a:t>
            </a:r>
            <a:endParaRPr b="0" i="0" sz="1800" u="none" cap="none" strike="noStrike"/>
          </a:p>
        </p:txBody>
      </p:sp>
      <p:sp>
        <p:nvSpPr>
          <p:cNvPr id="92" name="Google Shape;92;p13"/>
          <p:cNvSpPr/>
          <p:nvPr/>
        </p:nvSpPr>
        <p:spPr>
          <a:xfrm>
            <a:off x="6805017" y="6141482"/>
            <a:ext cx="1894403" cy="29432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Time of block creation</a:t>
            </a:r>
            <a:endParaRPr b="0" i="0" sz="1400" u="none" cap="none" strike="noStrike"/>
          </a:p>
        </p:txBody>
      </p:sp>
      <p:sp>
        <p:nvSpPr>
          <p:cNvPr id="93" name="Google Shape;93;p13"/>
          <p:cNvSpPr/>
          <p:nvPr/>
        </p:nvSpPr>
        <p:spPr>
          <a:xfrm>
            <a:off x="6667143" y="6633091"/>
            <a:ext cx="7273647" cy="11430"/>
          </a:xfrm>
          <a:prstGeom prst="roundRect">
            <a:avLst>
              <a:gd fmla="val 675802"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 name="Google Shape;94;p13"/>
          <p:cNvPicPr preferRelativeResize="0"/>
          <p:nvPr/>
        </p:nvPicPr>
        <p:blipFill rotWithShape="1">
          <a:blip r:embed="rId11">
            <a:alphaModFix/>
          </a:blip>
          <a:srcRect b="0" l="0" r="0" t="0"/>
          <a:stretch/>
        </p:blipFill>
        <p:spPr>
          <a:xfrm>
            <a:off x="676989" y="6665595"/>
            <a:ext cx="6604754" cy="1059537"/>
          </a:xfrm>
          <a:prstGeom prst="rect">
            <a:avLst/>
          </a:prstGeom>
          <a:noFill/>
          <a:ln>
            <a:noFill/>
          </a:ln>
        </p:spPr>
      </p:pic>
      <p:pic>
        <p:nvPicPr>
          <p:cNvPr descr="preencoded.png" id="95" name="Google Shape;95;p13"/>
          <p:cNvPicPr preferRelativeResize="0"/>
          <p:nvPr/>
        </p:nvPicPr>
        <p:blipFill rotWithShape="1">
          <a:blip r:embed="rId12">
            <a:alphaModFix/>
          </a:blip>
          <a:srcRect b="0" l="0" r="0" t="0"/>
          <a:stretch/>
        </p:blipFill>
        <p:spPr>
          <a:xfrm>
            <a:off x="3850005" y="7033736"/>
            <a:ext cx="258604" cy="323255"/>
          </a:xfrm>
          <a:prstGeom prst="rect">
            <a:avLst/>
          </a:prstGeom>
          <a:noFill/>
          <a:ln>
            <a:noFill/>
          </a:ln>
        </p:spPr>
      </p:pic>
      <p:sp>
        <p:nvSpPr>
          <p:cNvPr id="96" name="Google Shape;96;p13"/>
          <p:cNvSpPr/>
          <p:nvPr/>
        </p:nvSpPr>
        <p:spPr>
          <a:xfrm>
            <a:off x="7465576" y="6849428"/>
            <a:ext cx="1913930" cy="2872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1800"/>
              <a:buFont typeface="Instrument Sans"/>
              <a:buNone/>
            </a:pPr>
            <a:r>
              <a:rPr b="0" i="0" lang="en-US" sz="1800" u="none" cap="none" strike="noStrike">
                <a:solidFill>
                  <a:srgbClr val="CFD0D8"/>
                </a:solidFill>
                <a:latin typeface="Instrument Sans"/>
                <a:ea typeface="Instrument Sans"/>
                <a:cs typeface="Instrument Sans"/>
                <a:sym typeface="Instrument Sans"/>
              </a:rPr>
              <a:t>Previous Hash</a:t>
            </a:r>
            <a:endParaRPr b="0" i="0" sz="1800" u="none" cap="none" strike="noStrike"/>
          </a:p>
        </p:txBody>
      </p:sp>
      <p:sp>
        <p:nvSpPr>
          <p:cNvPr id="97" name="Google Shape;97;p13"/>
          <p:cNvSpPr/>
          <p:nvPr/>
        </p:nvSpPr>
        <p:spPr>
          <a:xfrm>
            <a:off x="7465576" y="7246977"/>
            <a:ext cx="1913930" cy="294323"/>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CFD0D8"/>
              </a:buClr>
              <a:buSzPts val="1400"/>
              <a:buFont typeface="Instrument Sans"/>
              <a:buNone/>
            </a:pPr>
            <a:r>
              <a:rPr b="0" i="0" lang="en-US" sz="1400" u="none" cap="none" strike="noStrike">
                <a:solidFill>
                  <a:srgbClr val="CFD0D8"/>
                </a:solidFill>
                <a:latin typeface="Instrument Sans"/>
                <a:ea typeface="Instrument Sans"/>
                <a:cs typeface="Instrument Sans"/>
                <a:sym typeface="Instrument Sans"/>
              </a:rPr>
              <a:t>Hash of the prior block</a:t>
            </a:r>
            <a:endParaRPr b="0" i="0" sz="14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preencoded.png" id="103" name="Google Shape;103;p14"/>
          <p:cNvPicPr preferRelativeResize="0"/>
          <p:nvPr/>
        </p:nvPicPr>
        <p:blipFill rotWithShape="1">
          <a:blip r:embed="rId3">
            <a:alphaModFix/>
          </a:blip>
          <a:srcRect b="0" l="0" r="0" t="0"/>
          <a:stretch/>
        </p:blipFill>
        <p:spPr>
          <a:xfrm>
            <a:off x="0" y="0"/>
            <a:ext cx="14630400" cy="2651165"/>
          </a:xfrm>
          <a:prstGeom prst="rect">
            <a:avLst/>
          </a:prstGeom>
          <a:noFill/>
          <a:ln>
            <a:noFill/>
          </a:ln>
        </p:spPr>
      </p:pic>
      <p:sp>
        <p:nvSpPr>
          <p:cNvPr id="104" name="Google Shape;104;p14"/>
          <p:cNvSpPr/>
          <p:nvPr/>
        </p:nvSpPr>
        <p:spPr>
          <a:xfrm>
            <a:off x="742236" y="3234333"/>
            <a:ext cx="5302448" cy="662821"/>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CBCCCE"/>
              </a:buClr>
              <a:buSzPts val="4150"/>
              <a:buFont typeface="Instrument Sans"/>
              <a:buNone/>
            </a:pPr>
            <a:r>
              <a:rPr b="0" i="0" lang="en-US" sz="4150" u="none" cap="none" strike="noStrike">
                <a:solidFill>
                  <a:srgbClr val="CBCCCE"/>
                </a:solidFill>
                <a:latin typeface="Instrument Sans"/>
                <a:ea typeface="Instrument Sans"/>
                <a:cs typeface="Instrument Sans"/>
                <a:sym typeface="Instrument Sans"/>
              </a:rPr>
              <a:t>Hash Functions</a:t>
            </a:r>
            <a:endParaRPr b="0" i="0" sz="4150" u="none" cap="none" strike="noStrike"/>
          </a:p>
        </p:txBody>
      </p:sp>
      <p:sp>
        <p:nvSpPr>
          <p:cNvPr id="105" name="Google Shape;105;p14"/>
          <p:cNvSpPr/>
          <p:nvPr/>
        </p:nvSpPr>
        <p:spPr>
          <a:xfrm>
            <a:off x="742236" y="4215289"/>
            <a:ext cx="13145929" cy="67841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FD0D8"/>
              </a:buClr>
              <a:buSzPts val="1650"/>
              <a:buFont typeface="Instrument Sans"/>
              <a:buNone/>
            </a:pPr>
            <a:r>
              <a:rPr b="0" i="0" lang="en-US" sz="1650" u="none" cap="none" strike="noStrike">
                <a:solidFill>
                  <a:srgbClr val="CFD0D8"/>
                </a:solidFill>
                <a:latin typeface="Instrument Sans"/>
                <a:ea typeface="Instrument Sans"/>
                <a:cs typeface="Instrument Sans"/>
                <a:sym typeface="Instrument Sans"/>
              </a:rPr>
              <a:t>A hash function takes an input and returns a fixed-size string of characters, called a hash. It's like a digital fingerprint, uniquely identifying data. Even a small change in the input results in a drastically different hash.</a:t>
            </a:r>
            <a:endParaRPr b="0" i="0" sz="1650" u="none" cap="none" strike="noStrike"/>
          </a:p>
        </p:txBody>
      </p:sp>
      <p:pic>
        <p:nvPicPr>
          <p:cNvPr descr="preencoded.png" id="106" name="Google Shape;106;p14"/>
          <p:cNvPicPr preferRelativeResize="0"/>
          <p:nvPr/>
        </p:nvPicPr>
        <p:blipFill rotWithShape="1">
          <a:blip r:embed="rId4">
            <a:alphaModFix/>
          </a:blip>
          <a:srcRect b="0" l="0" r="0" t="0"/>
          <a:stretch/>
        </p:blipFill>
        <p:spPr>
          <a:xfrm>
            <a:off x="742236" y="5132308"/>
            <a:ext cx="4381976" cy="848320"/>
          </a:xfrm>
          <a:prstGeom prst="rect">
            <a:avLst/>
          </a:prstGeom>
          <a:noFill/>
          <a:ln>
            <a:noFill/>
          </a:ln>
        </p:spPr>
      </p:pic>
      <p:sp>
        <p:nvSpPr>
          <p:cNvPr id="107" name="Google Shape;107;p14"/>
          <p:cNvSpPr/>
          <p:nvPr/>
        </p:nvSpPr>
        <p:spPr>
          <a:xfrm>
            <a:off x="954286" y="6298763"/>
            <a:ext cx="2651165" cy="331351"/>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FD0D8"/>
              </a:buClr>
              <a:buSzPts val="2050"/>
              <a:buFont typeface="Instrument Sans"/>
              <a:buNone/>
            </a:pPr>
            <a:r>
              <a:rPr b="0" i="0" lang="en-US" sz="2050" u="none" cap="none" strike="noStrike">
                <a:solidFill>
                  <a:srgbClr val="CFD0D8"/>
                </a:solidFill>
                <a:latin typeface="Instrument Sans"/>
                <a:ea typeface="Instrument Sans"/>
                <a:cs typeface="Instrument Sans"/>
                <a:sym typeface="Instrument Sans"/>
              </a:rPr>
              <a:t>Unique Fingerprint</a:t>
            </a:r>
            <a:endParaRPr b="0" i="0" sz="2050" u="none" cap="none" strike="noStrike"/>
          </a:p>
        </p:txBody>
      </p:sp>
      <p:sp>
        <p:nvSpPr>
          <p:cNvPr id="108" name="Google Shape;108;p14"/>
          <p:cNvSpPr/>
          <p:nvPr/>
        </p:nvSpPr>
        <p:spPr>
          <a:xfrm>
            <a:off x="954286" y="6757273"/>
            <a:ext cx="3957876" cy="33920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FD0D8"/>
              </a:buClr>
              <a:buSzPts val="1650"/>
              <a:buFont typeface="Instrument Sans"/>
              <a:buNone/>
            </a:pPr>
            <a:r>
              <a:rPr b="0" i="0" lang="en-US" sz="1650" u="none" cap="none" strike="noStrike">
                <a:solidFill>
                  <a:srgbClr val="CFD0D8"/>
                </a:solidFill>
                <a:latin typeface="Instrument Sans"/>
                <a:ea typeface="Instrument Sans"/>
                <a:cs typeface="Instrument Sans"/>
                <a:sym typeface="Instrument Sans"/>
              </a:rPr>
              <a:t>Each input has a unique hash.</a:t>
            </a:r>
            <a:endParaRPr b="0" i="0" sz="1650" u="none" cap="none" strike="noStrike"/>
          </a:p>
        </p:txBody>
      </p:sp>
      <p:pic>
        <p:nvPicPr>
          <p:cNvPr descr="preencoded.png" id="109" name="Google Shape;109;p14"/>
          <p:cNvPicPr preferRelativeResize="0"/>
          <p:nvPr/>
        </p:nvPicPr>
        <p:blipFill rotWithShape="1">
          <a:blip r:embed="rId5">
            <a:alphaModFix/>
          </a:blip>
          <a:srcRect b="0" l="0" r="0" t="0"/>
          <a:stretch/>
        </p:blipFill>
        <p:spPr>
          <a:xfrm>
            <a:off x="5124212" y="5132308"/>
            <a:ext cx="4381976" cy="848320"/>
          </a:xfrm>
          <a:prstGeom prst="rect">
            <a:avLst/>
          </a:prstGeom>
          <a:noFill/>
          <a:ln>
            <a:noFill/>
          </a:ln>
        </p:spPr>
      </p:pic>
      <p:sp>
        <p:nvSpPr>
          <p:cNvPr id="110" name="Google Shape;110;p14"/>
          <p:cNvSpPr/>
          <p:nvPr/>
        </p:nvSpPr>
        <p:spPr>
          <a:xfrm>
            <a:off x="5336262" y="6298763"/>
            <a:ext cx="2651165" cy="331351"/>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FD0D8"/>
              </a:buClr>
              <a:buSzPts val="2050"/>
              <a:buFont typeface="Instrument Sans"/>
              <a:buNone/>
            </a:pPr>
            <a:r>
              <a:rPr b="0" i="0" lang="en-US" sz="2050" u="none" cap="none" strike="noStrike">
                <a:solidFill>
                  <a:srgbClr val="CFD0D8"/>
                </a:solidFill>
                <a:latin typeface="Instrument Sans"/>
                <a:ea typeface="Instrument Sans"/>
                <a:cs typeface="Instrument Sans"/>
                <a:sym typeface="Instrument Sans"/>
              </a:rPr>
              <a:t>One-Way</a:t>
            </a:r>
            <a:endParaRPr b="0" i="0" sz="2050" u="none" cap="none" strike="noStrike"/>
          </a:p>
        </p:txBody>
      </p:sp>
      <p:sp>
        <p:nvSpPr>
          <p:cNvPr id="111" name="Google Shape;111;p14"/>
          <p:cNvSpPr/>
          <p:nvPr/>
        </p:nvSpPr>
        <p:spPr>
          <a:xfrm>
            <a:off x="5336262" y="6757273"/>
            <a:ext cx="3957876" cy="67841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FD0D8"/>
              </a:buClr>
              <a:buSzPts val="1650"/>
              <a:buFont typeface="Instrument Sans"/>
              <a:buNone/>
            </a:pPr>
            <a:r>
              <a:rPr b="0" i="0" lang="en-US" sz="1650" u="none" cap="none" strike="noStrike">
                <a:solidFill>
                  <a:srgbClr val="CFD0D8"/>
                </a:solidFill>
                <a:latin typeface="Instrument Sans"/>
                <a:ea typeface="Instrument Sans"/>
                <a:cs typeface="Instrument Sans"/>
                <a:sym typeface="Instrument Sans"/>
              </a:rPr>
              <a:t>Cannot reverse-engineer input from hash.</a:t>
            </a:r>
            <a:endParaRPr b="0" i="0" sz="1650" u="none" cap="none" strike="noStrike"/>
          </a:p>
        </p:txBody>
      </p:sp>
      <p:pic>
        <p:nvPicPr>
          <p:cNvPr descr="preencoded.png" id="112" name="Google Shape;112;p14"/>
          <p:cNvPicPr preferRelativeResize="0"/>
          <p:nvPr/>
        </p:nvPicPr>
        <p:blipFill rotWithShape="1">
          <a:blip r:embed="rId6">
            <a:alphaModFix/>
          </a:blip>
          <a:srcRect b="0" l="0" r="0" t="0"/>
          <a:stretch/>
        </p:blipFill>
        <p:spPr>
          <a:xfrm>
            <a:off x="9506188" y="5132308"/>
            <a:ext cx="4381976" cy="848320"/>
          </a:xfrm>
          <a:prstGeom prst="rect">
            <a:avLst/>
          </a:prstGeom>
          <a:noFill/>
          <a:ln>
            <a:noFill/>
          </a:ln>
        </p:spPr>
      </p:pic>
      <p:sp>
        <p:nvSpPr>
          <p:cNvPr id="113" name="Google Shape;113;p14"/>
          <p:cNvSpPr/>
          <p:nvPr/>
        </p:nvSpPr>
        <p:spPr>
          <a:xfrm>
            <a:off x="9718238" y="6298763"/>
            <a:ext cx="2651165" cy="331351"/>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CFD0D8"/>
              </a:buClr>
              <a:buSzPts val="2050"/>
              <a:buFont typeface="Instrument Sans"/>
              <a:buNone/>
            </a:pPr>
            <a:r>
              <a:rPr b="0" i="0" lang="en-US" sz="2050" u="none" cap="none" strike="noStrike">
                <a:solidFill>
                  <a:srgbClr val="CFD0D8"/>
                </a:solidFill>
                <a:latin typeface="Instrument Sans"/>
                <a:ea typeface="Instrument Sans"/>
                <a:cs typeface="Instrument Sans"/>
                <a:sym typeface="Instrument Sans"/>
              </a:rPr>
              <a:t>Collision Resistant</a:t>
            </a:r>
            <a:endParaRPr b="0" i="0" sz="2050" u="none" cap="none" strike="noStrike"/>
          </a:p>
        </p:txBody>
      </p:sp>
      <p:sp>
        <p:nvSpPr>
          <p:cNvPr id="114" name="Google Shape;114;p14"/>
          <p:cNvSpPr/>
          <p:nvPr/>
        </p:nvSpPr>
        <p:spPr>
          <a:xfrm>
            <a:off x="9718238" y="6757273"/>
            <a:ext cx="3957876" cy="67841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CFD0D8"/>
              </a:buClr>
              <a:buSzPts val="1650"/>
              <a:buFont typeface="Instrument Sans"/>
              <a:buNone/>
            </a:pPr>
            <a:r>
              <a:rPr b="0" i="0" lang="en-US" sz="1650" u="none" cap="none" strike="noStrike">
                <a:solidFill>
                  <a:srgbClr val="CFD0D8"/>
                </a:solidFill>
                <a:latin typeface="Instrument Sans"/>
                <a:ea typeface="Instrument Sans"/>
                <a:cs typeface="Instrument Sans"/>
                <a:sym typeface="Instrument Sans"/>
              </a:rPr>
              <a:t>Extremely unlikely to find two inputs with same hash.</a:t>
            </a:r>
            <a:endParaRPr b="0" i="0" sz="16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preencoded.png" id="120" name="Google Shape;120;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1" name="Google Shape;121;p15"/>
          <p:cNvSpPr/>
          <p:nvPr/>
        </p:nvSpPr>
        <p:spPr>
          <a:xfrm>
            <a:off x="793790" y="1397437"/>
            <a:ext cx="584608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BCCCE"/>
              </a:buClr>
              <a:buSzPts val="4450"/>
              <a:buFont typeface="Instrument Sans"/>
              <a:buNone/>
            </a:pPr>
            <a:r>
              <a:rPr b="0" i="0" lang="en-US" sz="4450" u="none" cap="none" strike="noStrike">
                <a:solidFill>
                  <a:srgbClr val="CBCCCE"/>
                </a:solidFill>
                <a:latin typeface="Instrument Sans"/>
                <a:ea typeface="Instrument Sans"/>
                <a:cs typeface="Instrument Sans"/>
                <a:sym typeface="Instrument Sans"/>
              </a:rPr>
              <a:t>Understanding Nonce</a:t>
            </a:r>
            <a:endParaRPr b="0" i="0" sz="4450" u="none" cap="none" strike="noStrike"/>
          </a:p>
        </p:txBody>
      </p:sp>
      <p:sp>
        <p:nvSpPr>
          <p:cNvPr id="122" name="Google Shape;122;p15"/>
          <p:cNvSpPr/>
          <p:nvPr/>
        </p:nvSpPr>
        <p:spPr>
          <a:xfrm>
            <a:off x="793790" y="2446377"/>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A nonce, or "number used once," is crucial in blockchain mining. Miners adjust this random number to find a valid hash that meets specific criteria. This process is known as Proof of Work,   trying various safe combinations until the correct one opens the lock.</a:t>
            </a:r>
            <a:endParaRPr b="0" i="0" sz="1750" u="none" cap="none" strike="noStrike"/>
          </a:p>
        </p:txBody>
      </p:sp>
      <p:sp>
        <p:nvSpPr>
          <p:cNvPr id="123" name="Google Shape;123;p15"/>
          <p:cNvSpPr/>
          <p:nvPr/>
        </p:nvSpPr>
        <p:spPr>
          <a:xfrm>
            <a:off x="793790" y="4153138"/>
            <a:ext cx="510302" cy="510302"/>
          </a:xfrm>
          <a:prstGeom prst="roundRect">
            <a:avLst>
              <a:gd fmla="val 18669"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 name="Google Shape;124;p15"/>
          <p:cNvPicPr preferRelativeResize="0"/>
          <p:nvPr/>
        </p:nvPicPr>
        <p:blipFill rotWithShape="1">
          <a:blip r:embed="rId4">
            <a:alphaModFix/>
          </a:blip>
          <a:srcRect b="0" l="0" r="0" t="0"/>
          <a:stretch/>
        </p:blipFill>
        <p:spPr>
          <a:xfrm>
            <a:off x="878860" y="4195643"/>
            <a:ext cx="340162" cy="425291"/>
          </a:xfrm>
          <a:prstGeom prst="rect">
            <a:avLst/>
          </a:prstGeom>
          <a:noFill/>
          <a:ln>
            <a:noFill/>
          </a:ln>
        </p:spPr>
      </p:pic>
      <p:sp>
        <p:nvSpPr>
          <p:cNvPr id="125" name="Google Shape;125;p15"/>
          <p:cNvSpPr/>
          <p:nvPr/>
        </p:nvSpPr>
        <p:spPr>
          <a:xfrm>
            <a:off x="1530906" y="423100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Number Used Once</a:t>
            </a:r>
            <a:endParaRPr b="0" i="0" sz="2200" u="none" cap="none" strike="noStrike"/>
          </a:p>
        </p:txBody>
      </p:sp>
      <p:sp>
        <p:nvSpPr>
          <p:cNvPr id="126" name="Google Shape;126;p15"/>
          <p:cNvSpPr/>
          <p:nvPr/>
        </p:nvSpPr>
        <p:spPr>
          <a:xfrm>
            <a:off x="1530906" y="4721423"/>
            <a:ext cx="289941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A unique, arbitrary number.</a:t>
            </a:r>
            <a:endParaRPr b="0" i="0" sz="1750" u="none" cap="none" strike="noStrike"/>
          </a:p>
        </p:txBody>
      </p:sp>
      <p:sp>
        <p:nvSpPr>
          <p:cNvPr id="127" name="Google Shape;127;p15"/>
          <p:cNvSpPr/>
          <p:nvPr/>
        </p:nvSpPr>
        <p:spPr>
          <a:xfrm>
            <a:off x="4713803" y="4153138"/>
            <a:ext cx="510302" cy="510302"/>
          </a:xfrm>
          <a:prstGeom prst="roundRect">
            <a:avLst>
              <a:gd fmla="val 18669"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8" name="Google Shape;128;p15"/>
          <p:cNvPicPr preferRelativeResize="0"/>
          <p:nvPr/>
        </p:nvPicPr>
        <p:blipFill rotWithShape="1">
          <a:blip r:embed="rId5">
            <a:alphaModFix/>
          </a:blip>
          <a:srcRect b="0" l="0" r="0" t="0"/>
          <a:stretch/>
        </p:blipFill>
        <p:spPr>
          <a:xfrm>
            <a:off x="4798874" y="4195643"/>
            <a:ext cx="340162" cy="425291"/>
          </a:xfrm>
          <a:prstGeom prst="rect">
            <a:avLst/>
          </a:prstGeom>
          <a:noFill/>
          <a:ln>
            <a:noFill/>
          </a:ln>
        </p:spPr>
      </p:pic>
      <p:sp>
        <p:nvSpPr>
          <p:cNvPr id="129" name="Google Shape;129;p15"/>
          <p:cNvSpPr/>
          <p:nvPr/>
        </p:nvSpPr>
        <p:spPr>
          <a:xfrm>
            <a:off x="5450919" y="423100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Mining Role</a:t>
            </a:r>
            <a:endParaRPr b="0" i="0" sz="2200" u="none" cap="none" strike="noStrike"/>
          </a:p>
        </p:txBody>
      </p:sp>
      <p:sp>
        <p:nvSpPr>
          <p:cNvPr id="130" name="Google Shape;130;p15"/>
          <p:cNvSpPr/>
          <p:nvPr/>
        </p:nvSpPr>
        <p:spPr>
          <a:xfrm>
            <a:off x="5450919" y="4721423"/>
            <a:ext cx="289941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Used to find a valid block hash.</a:t>
            </a:r>
            <a:endParaRPr b="0" i="0" sz="1750" u="none" cap="none" strike="noStrike"/>
          </a:p>
        </p:txBody>
      </p:sp>
      <p:sp>
        <p:nvSpPr>
          <p:cNvPr id="131" name="Google Shape;131;p15"/>
          <p:cNvSpPr/>
          <p:nvPr/>
        </p:nvSpPr>
        <p:spPr>
          <a:xfrm>
            <a:off x="793790" y="5900857"/>
            <a:ext cx="510302" cy="510302"/>
          </a:xfrm>
          <a:prstGeom prst="roundRect">
            <a:avLst>
              <a:gd fmla="val 18669"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 name="Google Shape;132;p15"/>
          <p:cNvPicPr preferRelativeResize="0"/>
          <p:nvPr/>
        </p:nvPicPr>
        <p:blipFill rotWithShape="1">
          <a:blip r:embed="rId6">
            <a:alphaModFix/>
          </a:blip>
          <a:srcRect b="0" l="0" r="0" t="0"/>
          <a:stretch/>
        </p:blipFill>
        <p:spPr>
          <a:xfrm>
            <a:off x="878860" y="5943362"/>
            <a:ext cx="340162" cy="425291"/>
          </a:xfrm>
          <a:prstGeom prst="rect">
            <a:avLst/>
          </a:prstGeom>
          <a:noFill/>
          <a:ln>
            <a:noFill/>
          </a:ln>
        </p:spPr>
      </p:pic>
      <p:sp>
        <p:nvSpPr>
          <p:cNvPr id="133" name="Google Shape;133;p15"/>
          <p:cNvSpPr/>
          <p:nvPr/>
        </p:nvSpPr>
        <p:spPr>
          <a:xfrm>
            <a:off x="1530906" y="597872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Proof of Work</a:t>
            </a:r>
            <a:endParaRPr b="0" i="0" sz="2200" u="none" cap="none" strike="noStrike"/>
          </a:p>
        </p:txBody>
      </p:sp>
      <p:sp>
        <p:nvSpPr>
          <p:cNvPr id="134" name="Google Shape;134;p15"/>
          <p:cNvSpPr/>
          <p:nvPr/>
        </p:nvSpPr>
        <p:spPr>
          <a:xfrm>
            <a:off x="1530906" y="6469142"/>
            <a:ext cx="681930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The computational effort to find the hash.</a:t>
            </a:r>
            <a:endParaRPr b="0" i="0" sz="17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p:nvPr/>
        </p:nvSpPr>
        <p:spPr>
          <a:xfrm>
            <a:off x="700802" y="551259"/>
            <a:ext cx="6176248" cy="62579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BCCCE"/>
              </a:buClr>
              <a:buSzPts val="3900"/>
              <a:buFont typeface="Instrument Sans"/>
              <a:buNone/>
            </a:pPr>
            <a:r>
              <a:rPr b="0" i="0" lang="en-US" sz="3900" u="none" cap="none" strike="noStrike">
                <a:solidFill>
                  <a:srgbClr val="CBCCCE"/>
                </a:solidFill>
                <a:latin typeface="Instrument Sans"/>
                <a:ea typeface="Instrument Sans"/>
                <a:cs typeface="Instrument Sans"/>
                <a:sym typeface="Instrument Sans"/>
              </a:rPr>
              <a:t>Merkle Tree &amp; Merkle Root</a:t>
            </a:r>
            <a:endParaRPr b="0" i="0" sz="3900" u="none" cap="none" strike="noStrike"/>
          </a:p>
        </p:txBody>
      </p:sp>
      <p:sp>
        <p:nvSpPr>
          <p:cNvPr id="141" name="Google Shape;141;p16"/>
          <p:cNvSpPr/>
          <p:nvPr/>
        </p:nvSpPr>
        <p:spPr>
          <a:xfrm>
            <a:off x="700802" y="1577459"/>
            <a:ext cx="13228796" cy="96119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D0D8"/>
              </a:buClr>
              <a:buSzPts val="1550"/>
              <a:buFont typeface="Instrument Sans"/>
              <a:buNone/>
            </a:pPr>
            <a:r>
              <a:rPr b="0" i="0" lang="en-US" sz="1550" u="none" cap="none" strike="noStrike">
                <a:solidFill>
                  <a:srgbClr val="CFD0D8"/>
                </a:solidFill>
                <a:latin typeface="Instrument Sans"/>
                <a:ea typeface="Instrument Sans"/>
                <a:cs typeface="Instrument Sans"/>
                <a:sym typeface="Instrument Sans"/>
              </a:rPr>
              <a:t>A Merkle tree organizes all transactions in a block by repeatedly hashing pairs of hashes until a single root hash remains. This Merkle root is a powerful summary, acting like a folder checksum or an audit trail. It efficiently verifies all transactions without needing to download the entire block.</a:t>
            </a:r>
            <a:endParaRPr b="0" i="0" sz="1550" u="none" cap="none" strike="noStrike"/>
          </a:p>
        </p:txBody>
      </p:sp>
      <p:sp>
        <p:nvSpPr>
          <p:cNvPr id="142" name="Google Shape;142;p16"/>
          <p:cNvSpPr/>
          <p:nvPr/>
        </p:nvSpPr>
        <p:spPr>
          <a:xfrm>
            <a:off x="700802" y="2763917"/>
            <a:ext cx="1653540" cy="1153597"/>
          </a:xfrm>
          <a:prstGeom prst="roundRect">
            <a:avLst>
              <a:gd fmla="val 7291"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1386721" y="3164681"/>
            <a:ext cx="281583" cy="351949"/>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1</a:t>
            </a:r>
            <a:endParaRPr b="0" i="0" sz="2200" u="none" cap="none" strike="noStrike"/>
          </a:p>
        </p:txBody>
      </p:sp>
      <p:sp>
        <p:nvSpPr>
          <p:cNvPr id="144" name="Google Shape;144;p16"/>
          <p:cNvSpPr/>
          <p:nvPr/>
        </p:nvSpPr>
        <p:spPr>
          <a:xfrm>
            <a:off x="2554486" y="2964061"/>
            <a:ext cx="2503051"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D0D8"/>
              </a:buClr>
              <a:buSzPts val="1950"/>
              <a:buFont typeface="Instrument Sans"/>
              <a:buNone/>
            </a:pPr>
            <a:r>
              <a:rPr b="0" i="0" lang="en-US" sz="1950" u="none" cap="none" strike="noStrike">
                <a:solidFill>
                  <a:srgbClr val="CFD0D8"/>
                </a:solidFill>
                <a:latin typeface="Instrument Sans"/>
                <a:ea typeface="Instrument Sans"/>
                <a:cs typeface="Instrument Sans"/>
                <a:sym typeface="Instrument Sans"/>
              </a:rPr>
              <a:t>Merkle Root</a:t>
            </a:r>
            <a:endParaRPr b="0" i="0" sz="1950" u="none" cap="none" strike="noStrike"/>
          </a:p>
        </p:txBody>
      </p:sp>
      <p:sp>
        <p:nvSpPr>
          <p:cNvPr id="145" name="Google Shape;145;p16"/>
          <p:cNvSpPr/>
          <p:nvPr/>
        </p:nvSpPr>
        <p:spPr>
          <a:xfrm>
            <a:off x="2554486" y="3396972"/>
            <a:ext cx="3817025" cy="32039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D0D8"/>
              </a:buClr>
              <a:buSzPts val="1550"/>
              <a:buFont typeface="Instrument Sans"/>
              <a:buNone/>
            </a:pPr>
            <a:r>
              <a:rPr b="0" i="0" lang="en-US" sz="1550" u="none" cap="none" strike="noStrike">
                <a:solidFill>
                  <a:srgbClr val="CFD0D8"/>
                </a:solidFill>
                <a:latin typeface="Instrument Sans"/>
                <a:ea typeface="Instrument Sans"/>
                <a:cs typeface="Instrument Sans"/>
                <a:sym typeface="Instrument Sans"/>
              </a:rPr>
              <a:t>Single hash summarizing all transactions.</a:t>
            </a:r>
            <a:endParaRPr b="0" i="0" sz="1550" u="none" cap="none" strike="noStrike"/>
          </a:p>
        </p:txBody>
      </p:sp>
      <p:sp>
        <p:nvSpPr>
          <p:cNvPr id="146" name="Google Shape;146;p16"/>
          <p:cNvSpPr/>
          <p:nvPr/>
        </p:nvSpPr>
        <p:spPr>
          <a:xfrm>
            <a:off x="2454354" y="3907988"/>
            <a:ext cx="11375231" cy="11430"/>
          </a:xfrm>
          <a:prstGeom prst="roundRect">
            <a:avLst>
              <a:gd fmla="val 735814"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700802" y="4017526"/>
            <a:ext cx="3307199" cy="1153597"/>
          </a:xfrm>
          <a:prstGeom prst="roundRect">
            <a:avLst>
              <a:gd fmla="val 7291"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2213610" y="4418290"/>
            <a:ext cx="281583" cy="351949"/>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2</a:t>
            </a:r>
            <a:endParaRPr b="0" i="0" sz="2200" u="none" cap="none" strike="noStrike"/>
          </a:p>
        </p:txBody>
      </p:sp>
      <p:sp>
        <p:nvSpPr>
          <p:cNvPr id="149" name="Google Shape;149;p16"/>
          <p:cNvSpPr/>
          <p:nvPr/>
        </p:nvSpPr>
        <p:spPr>
          <a:xfrm>
            <a:off x="4208145" y="4217670"/>
            <a:ext cx="2416016"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D0D8"/>
              </a:buClr>
              <a:buSzPts val="1950"/>
              <a:buFont typeface="Instrument Sans"/>
              <a:buNone/>
            </a:pPr>
            <a:r>
              <a:rPr b="0" i="0" lang="en-US" sz="1950" u="none" cap="none" strike="noStrike">
                <a:solidFill>
                  <a:srgbClr val="CFD0D8"/>
                </a:solidFill>
                <a:latin typeface="Instrument Sans"/>
                <a:ea typeface="Instrument Sans"/>
                <a:cs typeface="Instrument Sans"/>
                <a:sym typeface="Instrument Sans"/>
              </a:rPr>
              <a:t>Pair Hashes</a:t>
            </a:r>
            <a:endParaRPr b="0" i="0" sz="1950" u="none" cap="none" strike="noStrike"/>
          </a:p>
        </p:txBody>
      </p:sp>
      <p:sp>
        <p:nvSpPr>
          <p:cNvPr id="150" name="Google Shape;150;p16"/>
          <p:cNvSpPr/>
          <p:nvPr/>
        </p:nvSpPr>
        <p:spPr>
          <a:xfrm>
            <a:off x="4208145" y="4650581"/>
            <a:ext cx="2416016" cy="32039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D0D8"/>
              </a:buClr>
              <a:buSzPts val="1550"/>
              <a:buFont typeface="Instrument Sans"/>
              <a:buNone/>
            </a:pPr>
            <a:r>
              <a:rPr b="0" i="0" lang="en-US" sz="1550" u="none" cap="none" strike="noStrike">
                <a:solidFill>
                  <a:srgbClr val="CFD0D8"/>
                </a:solidFill>
                <a:latin typeface="Instrument Sans"/>
                <a:ea typeface="Instrument Sans"/>
                <a:cs typeface="Instrument Sans"/>
                <a:sym typeface="Instrument Sans"/>
              </a:rPr>
              <a:t>Hashes combined in pairs.</a:t>
            </a:r>
            <a:endParaRPr b="0" i="0" sz="1550" u="none" cap="none" strike="noStrike"/>
          </a:p>
        </p:txBody>
      </p:sp>
      <p:sp>
        <p:nvSpPr>
          <p:cNvPr id="151" name="Google Shape;151;p16"/>
          <p:cNvSpPr/>
          <p:nvPr/>
        </p:nvSpPr>
        <p:spPr>
          <a:xfrm>
            <a:off x="4108013" y="5161598"/>
            <a:ext cx="9721572" cy="11430"/>
          </a:xfrm>
          <a:prstGeom prst="roundRect">
            <a:avLst>
              <a:gd fmla="val 735814"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700802" y="5271135"/>
            <a:ext cx="4960739" cy="1153597"/>
          </a:xfrm>
          <a:prstGeom prst="roundRect">
            <a:avLst>
              <a:gd fmla="val 7291"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3040380" y="5671899"/>
            <a:ext cx="281583" cy="351949"/>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3</a:t>
            </a:r>
            <a:endParaRPr b="0" i="0" sz="2200" u="none" cap="none" strike="noStrike"/>
          </a:p>
        </p:txBody>
      </p:sp>
      <p:sp>
        <p:nvSpPr>
          <p:cNvPr id="154" name="Google Shape;154;p16"/>
          <p:cNvSpPr/>
          <p:nvPr/>
        </p:nvSpPr>
        <p:spPr>
          <a:xfrm>
            <a:off x="5861685" y="5471279"/>
            <a:ext cx="2503051"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D0D8"/>
              </a:buClr>
              <a:buSzPts val="1950"/>
              <a:buFont typeface="Instrument Sans"/>
              <a:buNone/>
            </a:pPr>
            <a:r>
              <a:rPr b="0" i="0" lang="en-US" sz="1950" u="none" cap="none" strike="noStrike">
                <a:solidFill>
                  <a:srgbClr val="CFD0D8"/>
                </a:solidFill>
                <a:latin typeface="Instrument Sans"/>
                <a:ea typeface="Instrument Sans"/>
                <a:cs typeface="Instrument Sans"/>
                <a:sym typeface="Instrument Sans"/>
              </a:rPr>
              <a:t>Transaction Hashes</a:t>
            </a:r>
            <a:endParaRPr b="0" i="0" sz="1950" u="none" cap="none" strike="noStrike"/>
          </a:p>
        </p:txBody>
      </p:sp>
      <p:sp>
        <p:nvSpPr>
          <p:cNvPr id="155" name="Google Shape;155;p16"/>
          <p:cNvSpPr/>
          <p:nvPr/>
        </p:nvSpPr>
        <p:spPr>
          <a:xfrm>
            <a:off x="5861685" y="5904190"/>
            <a:ext cx="2746058" cy="32039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D0D8"/>
              </a:buClr>
              <a:buSzPts val="1550"/>
              <a:buFont typeface="Instrument Sans"/>
              <a:buNone/>
            </a:pPr>
            <a:r>
              <a:rPr b="0" i="0" lang="en-US" sz="1550" u="none" cap="none" strike="noStrike">
                <a:solidFill>
                  <a:srgbClr val="CFD0D8"/>
                </a:solidFill>
                <a:latin typeface="Instrument Sans"/>
                <a:ea typeface="Instrument Sans"/>
                <a:cs typeface="Instrument Sans"/>
                <a:sym typeface="Instrument Sans"/>
              </a:rPr>
              <a:t>Individual transaction hashes.</a:t>
            </a:r>
            <a:endParaRPr b="0" i="0" sz="1550" u="none" cap="none" strike="noStrike"/>
          </a:p>
        </p:txBody>
      </p:sp>
      <p:sp>
        <p:nvSpPr>
          <p:cNvPr id="156" name="Google Shape;156;p16"/>
          <p:cNvSpPr/>
          <p:nvPr/>
        </p:nvSpPr>
        <p:spPr>
          <a:xfrm>
            <a:off x="5761553" y="6415207"/>
            <a:ext cx="8068032" cy="11430"/>
          </a:xfrm>
          <a:prstGeom prst="roundRect">
            <a:avLst>
              <a:gd fmla="val 735814" name="adj"/>
            </a:avLst>
          </a:pr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700802" y="6524744"/>
            <a:ext cx="6614398" cy="1153597"/>
          </a:xfrm>
          <a:prstGeom prst="roundRect">
            <a:avLst>
              <a:gd fmla="val 7291" name="adj"/>
            </a:avLst>
          </a:prstGeom>
          <a:solidFill>
            <a:srgbClr val="3D3D42"/>
          </a:solidFill>
          <a:ln cap="flat" cmpd="sng" w="9525">
            <a:solidFill>
              <a:srgbClr val="5656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3867150" y="6925508"/>
            <a:ext cx="281583" cy="351949"/>
          </a:xfrm>
          <a:prstGeom prst="rect">
            <a:avLst/>
          </a:prstGeom>
          <a:noFill/>
          <a:ln>
            <a:noFill/>
          </a:ln>
        </p:spPr>
        <p:txBody>
          <a:bodyPr anchorCtr="0" anchor="t" bIns="0" lIns="0" spcFirstLastPara="1" rIns="0" wrap="square" tIns="0">
            <a:noAutofit/>
          </a:bodyPr>
          <a:lstStyle/>
          <a:p>
            <a:pPr indent="0" lvl="0" marL="0" marR="0" rtl="0" algn="ctr">
              <a:lnSpc>
                <a:spcPct val="15909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4</a:t>
            </a:r>
            <a:endParaRPr b="0" i="0" sz="2200" u="none" cap="none" strike="noStrike"/>
          </a:p>
        </p:txBody>
      </p:sp>
      <p:sp>
        <p:nvSpPr>
          <p:cNvPr id="159" name="Google Shape;159;p16"/>
          <p:cNvSpPr/>
          <p:nvPr/>
        </p:nvSpPr>
        <p:spPr>
          <a:xfrm>
            <a:off x="7515344" y="6724888"/>
            <a:ext cx="1993344" cy="312777"/>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D0D8"/>
              </a:buClr>
              <a:buSzPts val="1950"/>
              <a:buFont typeface="Instrument Sans"/>
              <a:buNone/>
            </a:pPr>
            <a:r>
              <a:rPr b="0" i="0" lang="en-US" sz="1950" u="none" cap="none" strike="noStrike">
                <a:solidFill>
                  <a:srgbClr val="CFD0D8"/>
                </a:solidFill>
                <a:latin typeface="Instrument Sans"/>
                <a:ea typeface="Instrument Sans"/>
                <a:cs typeface="Instrument Sans"/>
                <a:sym typeface="Instrument Sans"/>
              </a:rPr>
              <a:t>Transactions</a:t>
            </a:r>
            <a:endParaRPr b="0" i="0" sz="1950" u="none" cap="none" strike="noStrike"/>
          </a:p>
        </p:txBody>
      </p:sp>
      <p:sp>
        <p:nvSpPr>
          <p:cNvPr id="160" name="Google Shape;160;p16"/>
          <p:cNvSpPr/>
          <p:nvPr/>
        </p:nvSpPr>
        <p:spPr>
          <a:xfrm>
            <a:off x="7515344" y="7157799"/>
            <a:ext cx="1993344" cy="32039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D0D8"/>
              </a:buClr>
              <a:buSzPts val="1550"/>
              <a:buFont typeface="Instrument Sans"/>
              <a:buNone/>
            </a:pPr>
            <a:r>
              <a:rPr b="0" i="0" lang="en-US" sz="1550" u="none" cap="none" strike="noStrike">
                <a:solidFill>
                  <a:srgbClr val="CFD0D8"/>
                </a:solidFill>
                <a:latin typeface="Instrument Sans"/>
                <a:ea typeface="Instrument Sans"/>
                <a:cs typeface="Instrument Sans"/>
                <a:sym typeface="Instrument Sans"/>
              </a:rPr>
              <a:t>Raw transaction data.</a:t>
            </a:r>
            <a:endParaRPr b="0" i="0" sz="15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7"/>
          <p:cNvSpPr/>
          <p:nvPr/>
        </p:nvSpPr>
        <p:spPr>
          <a:xfrm>
            <a:off x="785098" y="616863"/>
            <a:ext cx="5608320" cy="7009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BCCCE"/>
              </a:buClr>
              <a:buSzPts val="4400"/>
              <a:buFont typeface="Instrument Sans"/>
              <a:buNone/>
            </a:pPr>
            <a:r>
              <a:rPr b="0" i="0" lang="en-US" sz="4400" u="none" cap="none" strike="noStrike">
                <a:solidFill>
                  <a:srgbClr val="CBCCCE"/>
                </a:solidFill>
                <a:latin typeface="Instrument Sans"/>
                <a:ea typeface="Instrument Sans"/>
                <a:cs typeface="Instrument Sans"/>
                <a:sym typeface="Instrument Sans"/>
              </a:rPr>
              <a:t>Chain Formation</a:t>
            </a:r>
            <a:endParaRPr b="0" i="0" sz="4400" u="none" cap="none" strike="noStrike"/>
          </a:p>
        </p:txBody>
      </p:sp>
      <p:sp>
        <p:nvSpPr>
          <p:cNvPr id="167" name="Google Shape;167;p17"/>
          <p:cNvSpPr/>
          <p:nvPr/>
        </p:nvSpPr>
        <p:spPr>
          <a:xfrm>
            <a:off x="785098" y="1766411"/>
            <a:ext cx="13060204" cy="107656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Blocks are linked together in a chronological chain using their cryptographic hashes. Each block contains the hash of its predecessor, creating an unbreakable chain. This structure is vital for maintaining the blockchain's integrity and security. It's like a Jenga tower, where removing one block compromises the entire structure, or a linked train of cars.</a:t>
            </a:r>
            <a:endParaRPr b="0" i="0" sz="1750" u="none" cap="none" strike="noStrike"/>
          </a:p>
        </p:txBody>
      </p:sp>
      <p:sp>
        <p:nvSpPr>
          <p:cNvPr id="168" name="Google Shape;168;p17"/>
          <p:cNvSpPr/>
          <p:nvPr/>
        </p:nvSpPr>
        <p:spPr>
          <a:xfrm>
            <a:off x="1889046" y="3642241"/>
            <a:ext cx="2804160" cy="350401"/>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Block A</a:t>
            </a:r>
            <a:endParaRPr b="0" i="0" sz="2200" u="none" cap="none" strike="noStrike"/>
          </a:p>
        </p:txBody>
      </p:sp>
      <p:sp>
        <p:nvSpPr>
          <p:cNvPr id="169" name="Google Shape;169;p17"/>
          <p:cNvSpPr/>
          <p:nvPr/>
        </p:nvSpPr>
        <p:spPr>
          <a:xfrm>
            <a:off x="785098" y="4127183"/>
            <a:ext cx="3908107" cy="358854"/>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Contains data and its unique hash.</a:t>
            </a:r>
            <a:endParaRPr b="0" i="0" sz="1750" u="none" cap="none" strike="noStrike"/>
          </a:p>
        </p:txBody>
      </p:sp>
      <p:pic>
        <p:nvPicPr>
          <p:cNvPr descr="preencoded.png" id="170" name="Google Shape;170;p17"/>
          <p:cNvPicPr preferRelativeResize="0"/>
          <p:nvPr/>
        </p:nvPicPr>
        <p:blipFill rotWithShape="1">
          <a:blip r:embed="rId3">
            <a:alphaModFix/>
          </a:blip>
          <a:srcRect b="0" l="0" r="0" t="0"/>
          <a:stretch/>
        </p:blipFill>
        <p:spPr>
          <a:xfrm>
            <a:off x="5029676" y="3095268"/>
            <a:ext cx="4571048" cy="4571048"/>
          </a:xfrm>
          <a:prstGeom prst="rect">
            <a:avLst/>
          </a:prstGeom>
          <a:noFill/>
          <a:ln>
            <a:noFill/>
          </a:ln>
        </p:spPr>
      </p:pic>
      <p:pic>
        <p:nvPicPr>
          <p:cNvPr descr="preencoded.png" id="171" name="Google Shape;171;p17"/>
          <p:cNvPicPr preferRelativeResize="0"/>
          <p:nvPr/>
        </p:nvPicPr>
        <p:blipFill rotWithShape="1">
          <a:blip r:embed="rId4">
            <a:alphaModFix/>
          </a:blip>
          <a:srcRect b="0" l="0" r="0" t="0"/>
          <a:stretch/>
        </p:blipFill>
        <p:spPr>
          <a:xfrm>
            <a:off x="6227326" y="3862030"/>
            <a:ext cx="335637" cy="419576"/>
          </a:xfrm>
          <a:prstGeom prst="rect">
            <a:avLst/>
          </a:prstGeom>
          <a:noFill/>
          <a:ln>
            <a:noFill/>
          </a:ln>
        </p:spPr>
      </p:pic>
      <p:sp>
        <p:nvSpPr>
          <p:cNvPr id="172" name="Google Shape;172;p17"/>
          <p:cNvSpPr/>
          <p:nvPr/>
        </p:nvSpPr>
        <p:spPr>
          <a:xfrm>
            <a:off x="9937194" y="3642241"/>
            <a:ext cx="2804160" cy="35040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Linking</a:t>
            </a:r>
            <a:endParaRPr b="0" i="0" sz="2200" u="none" cap="none" strike="noStrike"/>
          </a:p>
        </p:txBody>
      </p:sp>
      <p:sp>
        <p:nvSpPr>
          <p:cNvPr id="173" name="Google Shape;173;p17"/>
          <p:cNvSpPr/>
          <p:nvPr/>
        </p:nvSpPr>
        <p:spPr>
          <a:xfrm>
            <a:off x="9937194" y="4127183"/>
            <a:ext cx="3908107" cy="35885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Block B includes Block A's hash.</a:t>
            </a:r>
            <a:endParaRPr b="0" i="0" sz="1750" u="none" cap="none" strike="noStrike"/>
          </a:p>
        </p:txBody>
      </p:sp>
      <p:pic>
        <p:nvPicPr>
          <p:cNvPr descr="preencoded.png" id="174" name="Google Shape;174;p17"/>
          <p:cNvPicPr preferRelativeResize="0"/>
          <p:nvPr/>
        </p:nvPicPr>
        <p:blipFill rotWithShape="1">
          <a:blip r:embed="rId5">
            <a:alphaModFix/>
          </a:blip>
          <a:srcRect b="0" l="0" r="0" t="0"/>
          <a:stretch/>
        </p:blipFill>
        <p:spPr>
          <a:xfrm>
            <a:off x="5029676" y="3095268"/>
            <a:ext cx="4571048" cy="4571048"/>
          </a:xfrm>
          <a:prstGeom prst="rect">
            <a:avLst/>
          </a:prstGeom>
          <a:noFill/>
          <a:ln>
            <a:noFill/>
          </a:ln>
        </p:spPr>
      </p:pic>
      <p:pic>
        <p:nvPicPr>
          <p:cNvPr descr="preencoded.png" id="175" name="Google Shape;175;p17"/>
          <p:cNvPicPr preferRelativeResize="0"/>
          <p:nvPr/>
        </p:nvPicPr>
        <p:blipFill rotWithShape="1">
          <a:blip r:embed="rId6">
            <a:alphaModFix/>
          </a:blip>
          <a:srcRect b="0" l="0" r="0" t="0"/>
          <a:stretch/>
        </p:blipFill>
        <p:spPr>
          <a:xfrm>
            <a:off x="8456176" y="4251008"/>
            <a:ext cx="335637" cy="419576"/>
          </a:xfrm>
          <a:prstGeom prst="rect">
            <a:avLst/>
          </a:prstGeom>
          <a:noFill/>
          <a:ln>
            <a:noFill/>
          </a:ln>
        </p:spPr>
      </p:pic>
      <p:sp>
        <p:nvSpPr>
          <p:cNvPr id="176" name="Google Shape;176;p17"/>
          <p:cNvSpPr/>
          <p:nvPr/>
        </p:nvSpPr>
        <p:spPr>
          <a:xfrm>
            <a:off x="9937194" y="6096000"/>
            <a:ext cx="2804160" cy="35040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Block B</a:t>
            </a:r>
            <a:endParaRPr b="0" i="0" sz="2200" u="none" cap="none" strike="noStrike"/>
          </a:p>
        </p:txBody>
      </p:sp>
      <p:sp>
        <p:nvSpPr>
          <p:cNvPr id="177" name="Google Shape;177;p17"/>
          <p:cNvSpPr/>
          <p:nvPr/>
        </p:nvSpPr>
        <p:spPr>
          <a:xfrm>
            <a:off x="9937194" y="6580942"/>
            <a:ext cx="3908107" cy="35885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Contains its own data and hash.</a:t>
            </a:r>
            <a:endParaRPr b="0" i="0" sz="1750" u="none" cap="none" strike="noStrike"/>
          </a:p>
        </p:txBody>
      </p:sp>
      <p:pic>
        <p:nvPicPr>
          <p:cNvPr descr="preencoded.png" id="178" name="Google Shape;178;p17"/>
          <p:cNvPicPr preferRelativeResize="0"/>
          <p:nvPr/>
        </p:nvPicPr>
        <p:blipFill rotWithShape="1">
          <a:blip r:embed="rId7">
            <a:alphaModFix/>
          </a:blip>
          <a:srcRect b="0" l="0" r="0" t="0"/>
          <a:stretch/>
        </p:blipFill>
        <p:spPr>
          <a:xfrm>
            <a:off x="5029676" y="3095268"/>
            <a:ext cx="4571048" cy="4571048"/>
          </a:xfrm>
          <a:prstGeom prst="rect">
            <a:avLst/>
          </a:prstGeom>
          <a:noFill/>
          <a:ln>
            <a:noFill/>
          </a:ln>
        </p:spPr>
      </p:pic>
      <p:pic>
        <p:nvPicPr>
          <p:cNvPr descr="preencoded.png" id="179" name="Google Shape;179;p17"/>
          <p:cNvPicPr preferRelativeResize="0"/>
          <p:nvPr/>
        </p:nvPicPr>
        <p:blipFill rotWithShape="1">
          <a:blip r:embed="rId8">
            <a:alphaModFix/>
          </a:blip>
          <a:srcRect b="0" l="0" r="0" t="0"/>
          <a:stretch/>
        </p:blipFill>
        <p:spPr>
          <a:xfrm>
            <a:off x="8067199" y="6479858"/>
            <a:ext cx="335637" cy="419576"/>
          </a:xfrm>
          <a:prstGeom prst="rect">
            <a:avLst/>
          </a:prstGeom>
          <a:noFill/>
          <a:ln>
            <a:noFill/>
          </a:ln>
        </p:spPr>
      </p:pic>
      <p:sp>
        <p:nvSpPr>
          <p:cNvPr id="180" name="Google Shape;180;p17"/>
          <p:cNvSpPr/>
          <p:nvPr/>
        </p:nvSpPr>
        <p:spPr>
          <a:xfrm>
            <a:off x="1889046" y="5916573"/>
            <a:ext cx="2804160" cy="350401"/>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CFD0D8"/>
              </a:buClr>
              <a:buSzPts val="2200"/>
              <a:buFont typeface="Instrument Sans"/>
              <a:buNone/>
            </a:pPr>
            <a:r>
              <a:rPr b="0" i="0" lang="en-US" sz="2200" u="none" cap="none" strike="noStrike">
                <a:solidFill>
                  <a:srgbClr val="CFD0D8"/>
                </a:solidFill>
                <a:latin typeface="Instrument Sans"/>
                <a:ea typeface="Instrument Sans"/>
                <a:cs typeface="Instrument Sans"/>
                <a:sym typeface="Instrument Sans"/>
              </a:rPr>
              <a:t>Chain Continues</a:t>
            </a:r>
            <a:endParaRPr b="0" i="0" sz="2200" u="none" cap="none" strike="noStrike"/>
          </a:p>
        </p:txBody>
      </p:sp>
      <p:sp>
        <p:nvSpPr>
          <p:cNvPr id="181" name="Google Shape;181;p17"/>
          <p:cNvSpPr/>
          <p:nvPr/>
        </p:nvSpPr>
        <p:spPr>
          <a:xfrm>
            <a:off x="785098" y="6401514"/>
            <a:ext cx="3908107" cy="717709"/>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CFD0D8"/>
              </a:buClr>
              <a:buSzPts val="1750"/>
              <a:buFont typeface="Instrument Sans"/>
              <a:buNone/>
            </a:pPr>
            <a:r>
              <a:rPr b="0" i="0" lang="en-US" sz="1750" u="none" cap="none" strike="noStrike">
                <a:solidFill>
                  <a:srgbClr val="CFD0D8"/>
                </a:solidFill>
                <a:latin typeface="Instrument Sans"/>
                <a:ea typeface="Instrument Sans"/>
                <a:cs typeface="Instrument Sans"/>
                <a:sym typeface="Instrument Sans"/>
              </a:rPr>
              <a:t>New blocks reference the previous hash.</a:t>
            </a:r>
            <a:endParaRPr b="0" i="0" sz="1750" u="none" cap="none" strike="noStrike"/>
          </a:p>
        </p:txBody>
      </p:sp>
      <p:pic>
        <p:nvPicPr>
          <p:cNvPr descr="preencoded.png" id="182" name="Google Shape;182;p17"/>
          <p:cNvPicPr preferRelativeResize="0"/>
          <p:nvPr/>
        </p:nvPicPr>
        <p:blipFill rotWithShape="1">
          <a:blip r:embed="rId9">
            <a:alphaModFix/>
          </a:blip>
          <a:srcRect b="0" l="0" r="0" t="0"/>
          <a:stretch/>
        </p:blipFill>
        <p:spPr>
          <a:xfrm>
            <a:off x="5029676" y="3095268"/>
            <a:ext cx="4571048" cy="4571048"/>
          </a:xfrm>
          <a:prstGeom prst="rect">
            <a:avLst/>
          </a:prstGeom>
          <a:noFill/>
          <a:ln>
            <a:noFill/>
          </a:ln>
        </p:spPr>
      </p:pic>
      <p:pic>
        <p:nvPicPr>
          <p:cNvPr descr="preencoded.png" id="183" name="Google Shape;183;p17"/>
          <p:cNvPicPr preferRelativeResize="0"/>
          <p:nvPr/>
        </p:nvPicPr>
        <p:blipFill rotWithShape="1">
          <a:blip r:embed="rId10">
            <a:alphaModFix/>
          </a:blip>
          <a:srcRect b="0" l="0" r="0" t="0"/>
          <a:stretch/>
        </p:blipFill>
        <p:spPr>
          <a:xfrm>
            <a:off x="5838349" y="6090880"/>
            <a:ext cx="335637" cy="419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preencoded.png" id="189" name="Google Shape;189;p18"/>
          <p:cNvPicPr preferRelativeResize="0"/>
          <p:nvPr/>
        </p:nvPicPr>
        <p:blipFill rotWithShape="1">
          <a:blip r:embed="rId3">
            <a:alphaModFix/>
          </a:blip>
          <a:srcRect b="0" l="0" r="0" t="0"/>
          <a:stretch/>
        </p:blipFill>
        <p:spPr>
          <a:xfrm>
            <a:off x="0" y="0"/>
            <a:ext cx="14630400" cy="2092643"/>
          </a:xfrm>
          <a:prstGeom prst="rect">
            <a:avLst/>
          </a:prstGeom>
          <a:noFill/>
          <a:ln>
            <a:noFill/>
          </a:ln>
        </p:spPr>
      </p:pic>
      <p:sp>
        <p:nvSpPr>
          <p:cNvPr id="190" name="Google Shape;190;p18"/>
          <p:cNvSpPr/>
          <p:nvPr/>
        </p:nvSpPr>
        <p:spPr>
          <a:xfrm>
            <a:off x="585907" y="2552938"/>
            <a:ext cx="5697617" cy="523042"/>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CBCCCE"/>
              </a:buClr>
              <a:buSzPts val="3250"/>
              <a:buFont typeface="Instrument Sans"/>
              <a:buNone/>
            </a:pPr>
            <a:r>
              <a:rPr b="0" i="0" lang="en-US" sz="3250" u="none" cap="none" strike="noStrike">
                <a:solidFill>
                  <a:srgbClr val="CBCCCE"/>
                </a:solidFill>
                <a:latin typeface="Instrument Sans"/>
                <a:ea typeface="Instrument Sans"/>
                <a:cs typeface="Instrument Sans"/>
                <a:sym typeface="Instrument Sans"/>
              </a:rPr>
              <a:t>Tamper Detection &amp; Security</a:t>
            </a:r>
            <a:endParaRPr b="0" i="0" sz="3250" u="none" cap="none" strike="noStrike"/>
          </a:p>
        </p:txBody>
      </p:sp>
      <p:sp>
        <p:nvSpPr>
          <p:cNvPr id="191" name="Google Shape;191;p18"/>
          <p:cNvSpPr/>
          <p:nvPr/>
        </p:nvSpPr>
        <p:spPr>
          <a:xfrm>
            <a:off x="585907" y="3327083"/>
            <a:ext cx="13458587" cy="803315"/>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CFD0D8"/>
              </a:buClr>
              <a:buSzPts val="1300"/>
              <a:buFont typeface="Instrument Sans"/>
              <a:buNone/>
            </a:pPr>
            <a:r>
              <a:rPr b="0" i="0" lang="en-US" sz="1300" u="none" cap="none" strike="noStrike">
                <a:solidFill>
                  <a:srgbClr val="CFD0D8"/>
                </a:solidFill>
                <a:latin typeface="Instrument Sans"/>
                <a:ea typeface="Instrument Sans"/>
                <a:cs typeface="Instrument Sans"/>
                <a:sym typeface="Instrument Sans"/>
              </a:rPr>
              <a:t>The interconnected structure of blocks provides robust tamper detection. If data in an older block changes, its hash also changes, invalidating all subsequent blocks in the chain. This instant detection ensures the blockchain's security and integrity, making it incredibly difficult to commit fraud, similar to a digital book where changing one page invalidates all subsequent signatures.</a:t>
            </a:r>
            <a:endParaRPr b="0" i="0" sz="1300" u="none" cap="none" strike="noStrike"/>
          </a:p>
        </p:txBody>
      </p:sp>
      <p:sp>
        <p:nvSpPr>
          <p:cNvPr id="192" name="Google Shape;192;p18"/>
          <p:cNvSpPr/>
          <p:nvPr/>
        </p:nvSpPr>
        <p:spPr>
          <a:xfrm>
            <a:off x="585907" y="4402336"/>
            <a:ext cx="6603683" cy="55245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4350"/>
              <a:buFont typeface="Instrument Sans"/>
              <a:buNone/>
            </a:pPr>
            <a:r>
              <a:rPr b="0" i="0" lang="en-US" sz="4350" u="none" cap="none" strike="noStrike">
                <a:solidFill>
                  <a:srgbClr val="CFD0D8"/>
                </a:solidFill>
                <a:latin typeface="Instrument Sans"/>
                <a:ea typeface="Instrument Sans"/>
                <a:cs typeface="Instrument Sans"/>
                <a:sym typeface="Instrument Sans"/>
              </a:rPr>
              <a:t>1</a:t>
            </a:r>
            <a:endParaRPr b="0" i="0" sz="4350" u="none" cap="none" strike="noStrike"/>
          </a:p>
        </p:txBody>
      </p:sp>
      <p:sp>
        <p:nvSpPr>
          <p:cNvPr id="193" name="Google Shape;193;p18"/>
          <p:cNvSpPr/>
          <p:nvPr/>
        </p:nvSpPr>
        <p:spPr>
          <a:xfrm>
            <a:off x="2841427" y="5163979"/>
            <a:ext cx="2092643" cy="261580"/>
          </a:xfrm>
          <a:prstGeom prst="rect">
            <a:avLst/>
          </a:prstGeom>
          <a:noFill/>
          <a:ln>
            <a:noFill/>
          </a:ln>
        </p:spPr>
        <p:txBody>
          <a:bodyPr anchorCtr="0" anchor="t" bIns="0" lIns="0" spcFirstLastPara="1" rIns="0" wrap="square" tIns="0">
            <a:noAutofit/>
          </a:bodyPr>
          <a:lstStyle/>
          <a:p>
            <a:pPr indent="0" lvl="0" marL="0" marR="0" rtl="0" algn="ctr">
              <a:lnSpc>
                <a:spcPct val="128125"/>
              </a:lnSpc>
              <a:spcBef>
                <a:spcPts val="0"/>
              </a:spcBef>
              <a:spcAft>
                <a:spcPts val="0"/>
              </a:spcAft>
              <a:buClr>
                <a:srgbClr val="CFD0D8"/>
              </a:buClr>
              <a:buSzPts val="1600"/>
              <a:buFont typeface="Instrument Sans"/>
              <a:buNone/>
            </a:pPr>
            <a:r>
              <a:rPr b="0" i="0" lang="en-US" sz="1600" u="none" cap="none" strike="noStrike">
                <a:solidFill>
                  <a:srgbClr val="CFD0D8"/>
                </a:solidFill>
                <a:latin typeface="Instrument Sans"/>
                <a:ea typeface="Instrument Sans"/>
                <a:cs typeface="Instrument Sans"/>
                <a:sym typeface="Instrument Sans"/>
              </a:rPr>
              <a:t>Data Changed</a:t>
            </a:r>
            <a:endParaRPr b="0" i="0" sz="1600" u="none" cap="none" strike="noStrike"/>
          </a:p>
        </p:txBody>
      </p:sp>
      <p:sp>
        <p:nvSpPr>
          <p:cNvPr id="194" name="Google Shape;194;p18"/>
          <p:cNvSpPr/>
          <p:nvPr/>
        </p:nvSpPr>
        <p:spPr>
          <a:xfrm>
            <a:off x="585907" y="5525929"/>
            <a:ext cx="6603683" cy="267772"/>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CFD0D8"/>
              </a:buClr>
              <a:buSzPts val="1300"/>
              <a:buFont typeface="Instrument Sans"/>
              <a:buNone/>
            </a:pPr>
            <a:r>
              <a:rPr b="0" i="0" lang="en-US" sz="1300" u="none" cap="none" strike="noStrike">
                <a:solidFill>
                  <a:srgbClr val="CFD0D8"/>
                </a:solidFill>
                <a:latin typeface="Instrument Sans"/>
                <a:ea typeface="Instrument Sans"/>
                <a:cs typeface="Instrument Sans"/>
                <a:sym typeface="Instrument Sans"/>
              </a:rPr>
              <a:t>Alter a transaction in an old block.</a:t>
            </a:r>
            <a:endParaRPr b="0" i="0" sz="1300" u="none" cap="none" strike="noStrike"/>
          </a:p>
        </p:txBody>
      </p:sp>
      <p:sp>
        <p:nvSpPr>
          <p:cNvPr id="195" name="Google Shape;195;p18"/>
          <p:cNvSpPr/>
          <p:nvPr/>
        </p:nvSpPr>
        <p:spPr>
          <a:xfrm>
            <a:off x="7440692" y="4402336"/>
            <a:ext cx="6603802" cy="55245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4350"/>
              <a:buFont typeface="Instrument Sans"/>
              <a:buNone/>
            </a:pPr>
            <a:r>
              <a:rPr b="0" i="0" lang="en-US" sz="4350" u="none" cap="none" strike="noStrike">
                <a:solidFill>
                  <a:srgbClr val="CFD0D8"/>
                </a:solidFill>
                <a:latin typeface="Instrument Sans"/>
                <a:ea typeface="Instrument Sans"/>
                <a:cs typeface="Instrument Sans"/>
                <a:sym typeface="Instrument Sans"/>
              </a:rPr>
              <a:t>2</a:t>
            </a:r>
            <a:endParaRPr b="0" i="0" sz="4350" u="none" cap="none" strike="noStrike"/>
          </a:p>
        </p:txBody>
      </p:sp>
      <p:sp>
        <p:nvSpPr>
          <p:cNvPr id="196" name="Google Shape;196;p18"/>
          <p:cNvSpPr/>
          <p:nvPr/>
        </p:nvSpPr>
        <p:spPr>
          <a:xfrm>
            <a:off x="9696212" y="5163979"/>
            <a:ext cx="2092643" cy="261580"/>
          </a:xfrm>
          <a:prstGeom prst="rect">
            <a:avLst/>
          </a:prstGeom>
          <a:noFill/>
          <a:ln>
            <a:noFill/>
          </a:ln>
        </p:spPr>
        <p:txBody>
          <a:bodyPr anchorCtr="0" anchor="t" bIns="0" lIns="0" spcFirstLastPara="1" rIns="0" wrap="square" tIns="0">
            <a:noAutofit/>
          </a:bodyPr>
          <a:lstStyle/>
          <a:p>
            <a:pPr indent="0" lvl="0" marL="0" marR="0" rtl="0" algn="ctr">
              <a:lnSpc>
                <a:spcPct val="128125"/>
              </a:lnSpc>
              <a:spcBef>
                <a:spcPts val="0"/>
              </a:spcBef>
              <a:spcAft>
                <a:spcPts val="0"/>
              </a:spcAft>
              <a:buClr>
                <a:srgbClr val="CFD0D8"/>
              </a:buClr>
              <a:buSzPts val="1600"/>
              <a:buFont typeface="Instrument Sans"/>
              <a:buNone/>
            </a:pPr>
            <a:r>
              <a:rPr b="0" i="0" lang="en-US" sz="1600" u="none" cap="none" strike="noStrike">
                <a:solidFill>
                  <a:srgbClr val="CFD0D8"/>
                </a:solidFill>
                <a:latin typeface="Instrument Sans"/>
                <a:ea typeface="Instrument Sans"/>
                <a:cs typeface="Instrument Sans"/>
                <a:sym typeface="Instrument Sans"/>
              </a:rPr>
              <a:t>Hash Invalidated</a:t>
            </a:r>
            <a:endParaRPr b="0" i="0" sz="1600" u="none" cap="none" strike="noStrike"/>
          </a:p>
        </p:txBody>
      </p:sp>
      <p:sp>
        <p:nvSpPr>
          <p:cNvPr id="197" name="Google Shape;197;p18"/>
          <p:cNvSpPr/>
          <p:nvPr/>
        </p:nvSpPr>
        <p:spPr>
          <a:xfrm>
            <a:off x="7440692" y="5525929"/>
            <a:ext cx="6603802" cy="267772"/>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CFD0D8"/>
              </a:buClr>
              <a:buSzPts val="1300"/>
              <a:buFont typeface="Instrument Sans"/>
              <a:buNone/>
            </a:pPr>
            <a:r>
              <a:rPr b="0" i="0" lang="en-US" sz="1300" u="none" cap="none" strike="noStrike">
                <a:solidFill>
                  <a:srgbClr val="CFD0D8"/>
                </a:solidFill>
                <a:latin typeface="Instrument Sans"/>
                <a:ea typeface="Instrument Sans"/>
                <a:cs typeface="Instrument Sans"/>
                <a:sym typeface="Instrument Sans"/>
              </a:rPr>
              <a:t>The block's hash changes instantly.</a:t>
            </a:r>
            <a:endParaRPr b="0" i="0" sz="1300" u="none" cap="none" strike="noStrike"/>
          </a:p>
        </p:txBody>
      </p:sp>
      <p:sp>
        <p:nvSpPr>
          <p:cNvPr id="198" name="Google Shape;198;p18"/>
          <p:cNvSpPr/>
          <p:nvPr/>
        </p:nvSpPr>
        <p:spPr>
          <a:xfrm>
            <a:off x="585907" y="6379607"/>
            <a:ext cx="6603683" cy="55245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4350"/>
              <a:buFont typeface="Instrument Sans"/>
              <a:buNone/>
            </a:pPr>
            <a:r>
              <a:rPr b="0" i="0" lang="en-US" sz="4350" u="none" cap="none" strike="noStrike">
                <a:solidFill>
                  <a:srgbClr val="CFD0D8"/>
                </a:solidFill>
                <a:latin typeface="Instrument Sans"/>
                <a:ea typeface="Instrument Sans"/>
                <a:cs typeface="Instrument Sans"/>
                <a:sym typeface="Instrument Sans"/>
              </a:rPr>
              <a:t>3</a:t>
            </a:r>
            <a:endParaRPr b="0" i="0" sz="4350" u="none" cap="none" strike="noStrike"/>
          </a:p>
        </p:txBody>
      </p:sp>
      <p:sp>
        <p:nvSpPr>
          <p:cNvPr id="199" name="Google Shape;199;p18"/>
          <p:cNvSpPr/>
          <p:nvPr/>
        </p:nvSpPr>
        <p:spPr>
          <a:xfrm>
            <a:off x="2841427" y="7141250"/>
            <a:ext cx="2092643" cy="261580"/>
          </a:xfrm>
          <a:prstGeom prst="rect">
            <a:avLst/>
          </a:prstGeom>
          <a:noFill/>
          <a:ln>
            <a:noFill/>
          </a:ln>
        </p:spPr>
        <p:txBody>
          <a:bodyPr anchorCtr="0" anchor="t" bIns="0" lIns="0" spcFirstLastPara="1" rIns="0" wrap="square" tIns="0">
            <a:noAutofit/>
          </a:bodyPr>
          <a:lstStyle/>
          <a:p>
            <a:pPr indent="0" lvl="0" marL="0" marR="0" rtl="0" algn="ctr">
              <a:lnSpc>
                <a:spcPct val="128125"/>
              </a:lnSpc>
              <a:spcBef>
                <a:spcPts val="0"/>
              </a:spcBef>
              <a:spcAft>
                <a:spcPts val="0"/>
              </a:spcAft>
              <a:buClr>
                <a:srgbClr val="CFD0D8"/>
              </a:buClr>
              <a:buSzPts val="1600"/>
              <a:buFont typeface="Instrument Sans"/>
              <a:buNone/>
            </a:pPr>
            <a:r>
              <a:rPr b="0" i="0" lang="en-US" sz="1600" u="none" cap="none" strike="noStrike">
                <a:solidFill>
                  <a:srgbClr val="CFD0D8"/>
                </a:solidFill>
                <a:latin typeface="Instrument Sans"/>
                <a:ea typeface="Instrument Sans"/>
                <a:cs typeface="Instrument Sans"/>
                <a:sym typeface="Instrument Sans"/>
              </a:rPr>
              <a:t>Chain Breaks</a:t>
            </a:r>
            <a:endParaRPr b="0" i="0" sz="1600" u="none" cap="none" strike="noStrike"/>
          </a:p>
        </p:txBody>
      </p:sp>
      <p:sp>
        <p:nvSpPr>
          <p:cNvPr id="200" name="Google Shape;200;p18"/>
          <p:cNvSpPr/>
          <p:nvPr/>
        </p:nvSpPr>
        <p:spPr>
          <a:xfrm>
            <a:off x="585907" y="7503200"/>
            <a:ext cx="6603683" cy="267772"/>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CFD0D8"/>
              </a:buClr>
              <a:buSzPts val="1300"/>
              <a:buFont typeface="Instrument Sans"/>
              <a:buNone/>
            </a:pPr>
            <a:r>
              <a:rPr b="0" i="0" lang="en-US" sz="1300" u="none" cap="none" strike="noStrike">
                <a:solidFill>
                  <a:srgbClr val="CFD0D8"/>
                </a:solidFill>
                <a:latin typeface="Instrument Sans"/>
                <a:ea typeface="Instrument Sans"/>
                <a:cs typeface="Instrument Sans"/>
                <a:sym typeface="Instrument Sans"/>
              </a:rPr>
              <a:t>Subsequent blocks' 'previous hash' no longer matches.</a:t>
            </a:r>
            <a:endParaRPr b="0" i="0" sz="1300" u="none" cap="none" strike="noStrike"/>
          </a:p>
        </p:txBody>
      </p:sp>
      <p:sp>
        <p:nvSpPr>
          <p:cNvPr id="201" name="Google Shape;201;p18"/>
          <p:cNvSpPr/>
          <p:nvPr/>
        </p:nvSpPr>
        <p:spPr>
          <a:xfrm>
            <a:off x="7440692" y="6379607"/>
            <a:ext cx="6603802" cy="55245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4350"/>
              <a:buFont typeface="Instrument Sans"/>
              <a:buNone/>
            </a:pPr>
            <a:r>
              <a:rPr b="0" i="0" lang="en-US" sz="4350" u="none" cap="none" strike="noStrike">
                <a:solidFill>
                  <a:srgbClr val="CFD0D8"/>
                </a:solidFill>
                <a:latin typeface="Instrument Sans"/>
                <a:ea typeface="Instrument Sans"/>
                <a:cs typeface="Instrument Sans"/>
                <a:sym typeface="Instrument Sans"/>
              </a:rPr>
              <a:t>4</a:t>
            </a:r>
            <a:endParaRPr b="0" i="0" sz="4350" u="none" cap="none" strike="noStrike"/>
          </a:p>
        </p:txBody>
      </p:sp>
      <p:sp>
        <p:nvSpPr>
          <p:cNvPr id="202" name="Google Shape;202;p18"/>
          <p:cNvSpPr/>
          <p:nvPr/>
        </p:nvSpPr>
        <p:spPr>
          <a:xfrm>
            <a:off x="9696212" y="7141250"/>
            <a:ext cx="2092643" cy="261580"/>
          </a:xfrm>
          <a:prstGeom prst="rect">
            <a:avLst/>
          </a:prstGeom>
          <a:noFill/>
          <a:ln>
            <a:noFill/>
          </a:ln>
        </p:spPr>
        <p:txBody>
          <a:bodyPr anchorCtr="0" anchor="t" bIns="0" lIns="0" spcFirstLastPara="1" rIns="0" wrap="square" tIns="0">
            <a:noAutofit/>
          </a:bodyPr>
          <a:lstStyle/>
          <a:p>
            <a:pPr indent="0" lvl="0" marL="0" marR="0" rtl="0" algn="ctr">
              <a:lnSpc>
                <a:spcPct val="128125"/>
              </a:lnSpc>
              <a:spcBef>
                <a:spcPts val="0"/>
              </a:spcBef>
              <a:spcAft>
                <a:spcPts val="0"/>
              </a:spcAft>
              <a:buClr>
                <a:srgbClr val="CFD0D8"/>
              </a:buClr>
              <a:buSzPts val="1600"/>
              <a:buFont typeface="Instrument Sans"/>
              <a:buNone/>
            </a:pPr>
            <a:r>
              <a:rPr b="0" i="0" lang="en-US" sz="1600" u="none" cap="none" strike="noStrike">
                <a:solidFill>
                  <a:srgbClr val="CFD0D8"/>
                </a:solidFill>
                <a:latin typeface="Instrument Sans"/>
                <a:ea typeface="Instrument Sans"/>
                <a:cs typeface="Instrument Sans"/>
                <a:sym typeface="Instrument Sans"/>
              </a:rPr>
              <a:t>Fraud Detected</a:t>
            </a:r>
            <a:endParaRPr b="0" i="0" sz="1600" u="none" cap="none" strike="noStrike"/>
          </a:p>
        </p:txBody>
      </p:sp>
      <p:sp>
        <p:nvSpPr>
          <p:cNvPr id="203" name="Google Shape;203;p18"/>
          <p:cNvSpPr/>
          <p:nvPr/>
        </p:nvSpPr>
        <p:spPr>
          <a:xfrm>
            <a:off x="7440692" y="7503200"/>
            <a:ext cx="6603802" cy="267772"/>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CFD0D8"/>
              </a:buClr>
              <a:buSzPts val="1300"/>
              <a:buFont typeface="Instrument Sans"/>
              <a:buNone/>
            </a:pPr>
            <a:r>
              <a:rPr b="0" i="0" lang="en-US" sz="1300" u="none" cap="none" strike="noStrike">
                <a:solidFill>
                  <a:srgbClr val="CFD0D8"/>
                </a:solidFill>
                <a:latin typeface="Instrument Sans"/>
                <a:ea typeface="Instrument Sans"/>
                <a:cs typeface="Instrument Sans"/>
                <a:sym typeface="Instrument Sans"/>
              </a:rPr>
              <a:t>Network immediately recognizes tampering.</a:t>
            </a:r>
            <a:endParaRPr b="0"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